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3"/>
  </p:notesMasterIdLst>
  <p:sldIdLst>
    <p:sldId id="256" r:id="rId2"/>
    <p:sldId id="258" r:id="rId3"/>
    <p:sldId id="257" r:id="rId4"/>
    <p:sldId id="270" r:id="rId5"/>
    <p:sldId id="271" r:id="rId6"/>
    <p:sldId id="272" r:id="rId7"/>
    <p:sldId id="274" r:id="rId8"/>
    <p:sldId id="275" r:id="rId9"/>
    <p:sldId id="276" r:id="rId10"/>
    <p:sldId id="277" r:id="rId11"/>
    <p:sldId id="273" r:id="rId12"/>
    <p:sldId id="279" r:id="rId13"/>
    <p:sldId id="280" r:id="rId14"/>
    <p:sldId id="285" r:id="rId15"/>
    <p:sldId id="288" r:id="rId16"/>
    <p:sldId id="281" r:id="rId17"/>
    <p:sldId id="282" r:id="rId18"/>
    <p:sldId id="283" r:id="rId19"/>
    <p:sldId id="284" r:id="rId20"/>
    <p:sldId id="286" r:id="rId21"/>
    <p:sldId id="287" r:id="rId22"/>
    <p:sldId id="259" r:id="rId23"/>
    <p:sldId id="260" r:id="rId24"/>
    <p:sldId id="261" r:id="rId25"/>
    <p:sldId id="262" r:id="rId26"/>
    <p:sldId id="263" r:id="rId27"/>
    <p:sldId id="269" r:id="rId28"/>
    <p:sldId id="264" r:id="rId29"/>
    <p:sldId id="265" r:id="rId30"/>
    <p:sldId id="266" r:id="rId31"/>
    <p:sldId id="278" r:id="rId32"/>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68788" autoAdjust="0"/>
  </p:normalViewPr>
  <p:slideViewPr>
    <p:cSldViewPr snapToGrid="0">
      <p:cViewPr varScale="1">
        <p:scale>
          <a:sx n="50" d="100"/>
          <a:sy n="50" d="100"/>
        </p:scale>
        <p:origin x="138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905A3907-B9D0-45E7-8786-E1D208FC2135}" type="datetimeFigureOut">
              <a:rPr lang="he-IL" smtClean="0"/>
              <a:t>כ"ה/סיון/תשע"ז</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CE15DB94-A4E9-49B8-8ACC-0860D2C8DCFF}" type="slidenum">
              <a:rPr lang="he-IL" smtClean="0"/>
              <a:t>‹#›</a:t>
            </a:fld>
            <a:endParaRPr lang="he-IL"/>
          </a:p>
        </p:txBody>
      </p:sp>
    </p:spTree>
    <p:extLst>
      <p:ext uri="{BB962C8B-B14F-4D97-AF65-F5344CB8AC3E}">
        <p14:creationId xmlns:p14="http://schemas.microsoft.com/office/powerpoint/2010/main" val="1934458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HTBox/allReady/issues/94"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making the world a better place. Through constructing elegant hierarchies for maximum code reuse and extensibility." </a:t>
            </a:r>
          </a:p>
          <a:p>
            <a:pPr marL="171450" indent="-171450">
              <a:buFont typeface="Arial" panose="020B0604020202020204" pitchFamily="34" charset="0"/>
              <a:buChar char="•"/>
            </a:pPr>
            <a:r>
              <a:rPr lang="en-US" dirty="0"/>
              <a:t>make the world a better place through </a:t>
            </a:r>
            <a:r>
              <a:rPr lang="en-US" dirty="0" err="1"/>
              <a:t>Paxos</a:t>
            </a:r>
            <a:r>
              <a:rPr lang="en-US" dirty="0"/>
              <a:t> algorithms for consensus protocols,</a:t>
            </a:r>
          </a:p>
          <a:p>
            <a:pPr marL="171450" indent="-171450">
              <a:buFont typeface="Arial" panose="020B0604020202020204" pitchFamily="34" charset="0"/>
              <a:buChar char="•"/>
            </a:pPr>
            <a:r>
              <a:rPr lang="en-US" dirty="0"/>
              <a:t>make the world a better place through canonical data models to communicate between endpoints</a:t>
            </a:r>
          </a:p>
          <a:p>
            <a:pPr marL="171450" indent="-171450">
              <a:buFont typeface="Arial" panose="020B0604020202020204" pitchFamily="34" charset="0"/>
              <a:buChar char="•"/>
            </a:pPr>
            <a:r>
              <a:rPr lang="en-US" dirty="0"/>
              <a:t>making the world a better place through minimal message-oriented transport layers.</a:t>
            </a:r>
            <a:endParaRPr lang="he-IL" dirty="0"/>
          </a:p>
          <a:p>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2</a:t>
            </a:fld>
            <a:endParaRPr lang="he-IL"/>
          </a:p>
        </p:txBody>
      </p:sp>
    </p:spTree>
    <p:extLst>
      <p:ext uri="{BB962C8B-B14F-4D97-AF65-F5344CB8AC3E}">
        <p14:creationId xmlns:p14="http://schemas.microsoft.com/office/powerpoint/2010/main" val="591517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sub project of Humanitarian Toolbox.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Active project</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22</a:t>
            </a:fld>
            <a:endParaRPr lang="he-IL"/>
          </a:p>
        </p:txBody>
      </p:sp>
    </p:spTree>
    <p:extLst>
      <p:ext uri="{BB962C8B-B14F-4D97-AF65-F5344CB8AC3E}">
        <p14:creationId xmlns:p14="http://schemas.microsoft.com/office/powerpoint/2010/main" val="1530248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Mostly on free time?</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23</a:t>
            </a:fld>
            <a:endParaRPr lang="he-IL"/>
          </a:p>
        </p:txBody>
      </p:sp>
    </p:spTree>
    <p:extLst>
      <p:ext uri="{BB962C8B-B14F-4D97-AF65-F5344CB8AC3E}">
        <p14:creationId xmlns:p14="http://schemas.microsoft.com/office/powerpoint/2010/main" val="3385170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special for first time contributors for open source</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24</a:t>
            </a:fld>
            <a:endParaRPr lang="he-IL"/>
          </a:p>
        </p:txBody>
      </p:sp>
    </p:spTree>
    <p:extLst>
      <p:ext uri="{BB962C8B-B14F-4D97-AF65-F5344CB8AC3E}">
        <p14:creationId xmlns:p14="http://schemas.microsoft.com/office/powerpoint/2010/main" val="3272641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a:t>
            </a:r>
            <a:r>
              <a:rPr lang="en-US" baseline="0" dirty="0"/>
              <a:t> pull requests</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25</a:t>
            </a:fld>
            <a:endParaRPr lang="he-IL"/>
          </a:p>
        </p:txBody>
      </p:sp>
    </p:spTree>
    <p:extLst>
      <p:ext uri="{BB962C8B-B14F-4D97-AF65-F5344CB8AC3E}">
        <p14:creationId xmlns:p14="http://schemas.microsoft.com/office/powerpoint/2010/main" val="86329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list as pen &amp; paper</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 clear policies and guide lines for</a:t>
            </a:r>
            <a:r>
              <a:rPr lang="en-US" sz="1200" b="0" i="0" kern="1200" baseline="0" dirty="0">
                <a:solidFill>
                  <a:schemeClr val="tx1"/>
                </a:solidFill>
                <a:effectLst/>
                <a:latin typeface="+mn-lt"/>
                <a:ea typeface="+mn-ea"/>
                <a:cs typeface="+mn-cs"/>
              </a:rPr>
              <a:t> the above</a:t>
            </a:r>
          </a:p>
          <a:p>
            <a:pPr marL="171450" indent="-171450">
              <a:buFont typeface="Arial" panose="020B0604020202020204" pitchFamily="34" charset="0"/>
              <a:buChar char="•"/>
            </a:pP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seems that the main reason to go with </a:t>
            </a:r>
            <a:r>
              <a:rPr lang="en-US" sz="1200" b="0" i="0" kern="1200" dirty="0" err="1">
                <a:solidFill>
                  <a:schemeClr val="tx1"/>
                </a:solidFill>
                <a:effectLst/>
                <a:latin typeface="+mn-lt"/>
                <a:ea typeface="+mn-ea"/>
                <a:cs typeface="+mn-cs"/>
              </a:rPr>
              <a:t>AppVeyor</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was the existing skillsets of contributors</a:t>
            </a:r>
            <a:r>
              <a:rPr lang="en-US" sz="1200" b="0" i="0" kern="1200" dirty="0">
                <a:solidFill>
                  <a:schemeClr val="tx1"/>
                </a:solidFill>
                <a:effectLst/>
                <a:latin typeface="+mn-lt"/>
                <a:ea typeface="+mn-ea"/>
                <a:cs typeface="+mn-cs"/>
              </a:rPr>
              <a:t>.</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27</a:t>
            </a:fld>
            <a:endParaRPr lang="he-IL"/>
          </a:p>
        </p:txBody>
      </p:sp>
    </p:spTree>
    <p:extLst>
      <p:ext uri="{BB962C8B-B14F-4D97-AF65-F5344CB8AC3E}">
        <p14:creationId xmlns:p14="http://schemas.microsoft.com/office/powerpoint/2010/main" val="1343168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allReady</a:t>
            </a:r>
            <a:r>
              <a:rPr lang="en-US" sz="1200" b="0" i="0" kern="1200" dirty="0">
                <a:solidFill>
                  <a:schemeClr val="tx1"/>
                </a:solidFill>
                <a:effectLst/>
                <a:latin typeface="+mn-lt"/>
                <a:ea typeface="+mn-ea"/>
                <a:cs typeface="+mn-cs"/>
              </a:rPr>
              <a:t> (&amp; Humanitarian Toolbox) is a project dedicated </a:t>
            </a:r>
            <a:r>
              <a:rPr lang="en-US" sz="1200" b="1" i="0" kern="1200" dirty="0">
                <a:solidFill>
                  <a:schemeClr val="tx1"/>
                </a:solidFill>
                <a:effectLst/>
                <a:latin typeface="+mn-lt"/>
                <a:ea typeface="+mn-ea"/>
                <a:cs typeface="+mn-cs"/>
              </a:rPr>
              <a:t>for contributing to the community </a:t>
            </a:r>
            <a:r>
              <a:rPr lang="en-US" sz="1200" b="0" i="0" kern="1200" dirty="0">
                <a:solidFill>
                  <a:schemeClr val="tx1"/>
                </a:solidFill>
                <a:effectLst/>
                <a:latin typeface="+mn-lt"/>
                <a:ea typeface="+mn-ea"/>
                <a:cs typeface="+mn-cs"/>
              </a:rPr>
              <a:t>preparing for and while disasters situations using skills developers have.</a:t>
            </a:r>
          </a:p>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challenges </a:t>
            </a:r>
          </a:p>
          <a:p>
            <a:r>
              <a:rPr lang="en-US" sz="1200" b="0" i="0" kern="1200" dirty="0">
                <a:solidFill>
                  <a:schemeClr val="tx1"/>
                </a:solidFill>
                <a:effectLst/>
                <a:latin typeface="+mn-lt"/>
                <a:ea typeface="+mn-ea"/>
                <a:cs typeface="+mn-cs"/>
              </a:rPr>
              <a:t>that are </a:t>
            </a:r>
            <a:r>
              <a:rPr lang="en-US" sz="1200" b="1" i="0" kern="1200" dirty="0">
                <a:solidFill>
                  <a:schemeClr val="tx1"/>
                </a:solidFill>
                <a:effectLst/>
                <a:latin typeface="+mn-lt"/>
                <a:ea typeface="+mn-ea"/>
                <a:cs typeface="+mn-cs"/>
              </a:rPr>
              <a:t>uncommon </a:t>
            </a:r>
            <a:r>
              <a:rPr lang="en-US" sz="1200" b="0" i="0" kern="1200" dirty="0">
                <a:solidFill>
                  <a:schemeClr val="tx1"/>
                </a:solidFill>
                <a:effectLst/>
                <a:latin typeface="+mn-lt"/>
                <a:ea typeface="+mn-ea"/>
                <a:cs typeface="+mn-cs"/>
              </a:rPr>
              <a:t>for a software project (taking in consideration unstable environment like - </a:t>
            </a:r>
            <a:r>
              <a:rPr lang="en-US" sz="1200" b="1" i="0" kern="1200" dirty="0">
                <a:solidFill>
                  <a:schemeClr val="tx1"/>
                </a:solidFill>
                <a:effectLst/>
                <a:latin typeface="+mn-lt"/>
                <a:ea typeface="+mn-ea"/>
                <a:cs typeface="+mn-cs"/>
              </a:rPr>
              <a:t>no reliable internet connection</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while the mission of the software might be vital,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well as </a:t>
            </a:r>
            <a:r>
              <a:rPr lang="en-US" sz="1200" b="1" i="0" kern="1200" dirty="0">
                <a:solidFill>
                  <a:schemeClr val="tx1"/>
                </a:solidFill>
                <a:effectLst/>
                <a:latin typeface="+mn-lt"/>
                <a:ea typeface="+mn-ea"/>
                <a:cs typeface="+mn-cs"/>
              </a:rPr>
              <a:t>common </a:t>
            </a:r>
            <a:r>
              <a:rPr lang="en-US" sz="1200" b="0" i="0" kern="1200" dirty="0">
                <a:solidFill>
                  <a:schemeClr val="tx1"/>
                </a:solidFill>
                <a:effectLst/>
                <a:latin typeface="+mn-lt"/>
                <a:ea typeface="+mn-ea"/>
                <a:cs typeface="+mn-cs"/>
              </a:rPr>
              <a:t>open source challenges (e.g. keeping </a:t>
            </a:r>
            <a:r>
              <a:rPr lang="en-US" sz="1200" b="1" i="0" kern="1200" dirty="0">
                <a:solidFill>
                  <a:schemeClr val="tx1"/>
                </a:solidFill>
                <a:effectLst/>
                <a:latin typeface="+mn-lt"/>
                <a:ea typeface="+mn-ea"/>
                <a:cs typeface="+mn-cs"/>
              </a:rPr>
              <a:t>quality of code base with over 100 contributors </a:t>
            </a:r>
            <a:r>
              <a:rPr lang="en-US" sz="1200" b="0" i="0" kern="1200" dirty="0">
                <a:solidFill>
                  <a:schemeClr val="tx1"/>
                </a:solidFill>
                <a:effectLst/>
                <a:latin typeface="+mn-lt"/>
                <a:ea typeface="+mn-ea"/>
                <a:cs typeface="+mn-cs"/>
              </a:rPr>
              <a:t>- all volunteers).</a:t>
            </a:r>
          </a:p>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Facing those challenges</a:t>
            </a:r>
          </a:p>
          <a:p>
            <a:r>
              <a:rPr lang="en-US" sz="1200" b="0" i="0" kern="1200" dirty="0">
                <a:solidFill>
                  <a:schemeClr val="tx1"/>
                </a:solidFill>
                <a:effectLst/>
                <a:latin typeface="+mn-lt"/>
                <a:ea typeface="+mn-ea"/>
                <a:cs typeface="+mn-cs"/>
              </a:rPr>
              <a:t>(taking advantage of </a:t>
            </a:r>
            <a:r>
              <a:rPr lang="en-US" sz="1200" b="1" i="0" kern="1200" dirty="0">
                <a:solidFill>
                  <a:schemeClr val="tx1"/>
                </a:solidFill>
                <a:effectLst/>
                <a:latin typeface="+mn-lt"/>
                <a:ea typeface="+mn-ea"/>
                <a:cs typeface="+mn-cs"/>
              </a:rPr>
              <a:t>SMS </a:t>
            </a:r>
            <a:r>
              <a:rPr lang="en-US" sz="1200" b="0" i="0" kern="1200" dirty="0">
                <a:solidFill>
                  <a:schemeClr val="tx1"/>
                </a:solidFill>
                <a:effectLst/>
                <a:latin typeface="+mn-lt"/>
                <a:ea typeface="+mn-ea"/>
                <a:cs typeface="+mn-cs"/>
              </a:rPr>
              <a:t>for communication, sending </a:t>
            </a:r>
            <a:r>
              <a:rPr lang="en-US" sz="1200" b="1" i="0" kern="1200" dirty="0">
                <a:solidFill>
                  <a:schemeClr val="tx1"/>
                </a:solidFill>
                <a:effectLst/>
                <a:latin typeface="+mn-lt"/>
                <a:ea typeface="+mn-ea"/>
                <a:cs typeface="+mn-cs"/>
              </a:rPr>
              <a:t>sparse messages </a:t>
            </a:r>
            <a:r>
              <a:rPr lang="en-US" sz="1200" b="0" i="0" kern="1200" dirty="0">
                <a:solidFill>
                  <a:schemeClr val="tx1"/>
                </a:solidFill>
                <a:effectLst/>
                <a:latin typeface="+mn-lt"/>
                <a:ea typeface="+mn-ea"/>
                <a:cs typeface="+mn-cs"/>
              </a:rPr>
              <a:t>when opportunity is available, </a:t>
            </a:r>
            <a:r>
              <a:rPr lang="en-US" sz="1200" b="1" i="0" kern="1200" dirty="0">
                <a:solidFill>
                  <a:schemeClr val="tx1"/>
                </a:solidFill>
                <a:effectLst/>
                <a:latin typeface="+mn-lt"/>
                <a:ea typeface="+mn-ea"/>
                <a:cs typeface="+mn-cs"/>
              </a:rPr>
              <a:t>push</a:t>
            </a:r>
            <a:r>
              <a:rPr lang="en-US" sz="1200" b="0" i="0" kern="1200" dirty="0">
                <a:solidFill>
                  <a:schemeClr val="tx1"/>
                </a:solidFill>
                <a:effectLst/>
                <a:latin typeface="+mn-lt"/>
                <a:ea typeface="+mn-ea"/>
                <a:cs typeface="+mn-cs"/>
              </a:rPr>
              <a:t> etc...) </a:t>
            </a:r>
          </a:p>
          <a:p>
            <a:r>
              <a:rPr lang="en-US" sz="1200" b="0" i="0" kern="1200" dirty="0">
                <a:solidFill>
                  <a:schemeClr val="tx1"/>
                </a:solidFill>
                <a:effectLst/>
                <a:latin typeface="+mn-lt"/>
                <a:ea typeface="+mn-ea"/>
                <a:cs typeface="+mn-cs"/>
              </a:rPr>
              <a:t>and standardization solutions (</a:t>
            </a:r>
            <a:r>
              <a:rPr lang="en-US" sz="1200" b="1" i="0" kern="1200" dirty="0">
                <a:solidFill>
                  <a:schemeClr val="tx1"/>
                </a:solidFill>
                <a:effectLst/>
                <a:latin typeface="+mn-lt"/>
                <a:ea typeface="+mn-ea"/>
                <a:cs typeface="+mn-cs"/>
              </a:rPr>
              <a:t>detailed guides </a:t>
            </a:r>
            <a:r>
              <a:rPr lang="en-US" sz="1200" b="0" i="0" kern="1200" dirty="0">
                <a:solidFill>
                  <a:schemeClr val="tx1"/>
                </a:solidFill>
                <a:effectLst/>
                <a:latin typeface="+mn-lt"/>
                <a:ea typeface="+mn-ea"/>
                <a:cs typeface="+mn-cs"/>
              </a:rPr>
              <a:t>for contribution, unit &amp; UI tests, CI).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Most of the time writing this chapter was spent on collecting information from varies sources and trying to put it together </a:t>
            </a:r>
          </a:p>
          <a:p>
            <a:r>
              <a:rPr lang="en-US" sz="1200" b="0" i="0" kern="1200" dirty="0">
                <a:solidFill>
                  <a:schemeClr val="tx1"/>
                </a:solidFill>
                <a:effectLst/>
                <a:latin typeface="+mn-lt"/>
                <a:ea typeface="+mn-ea"/>
                <a:cs typeface="+mn-cs"/>
              </a:rPr>
              <a:t>did not find a self-contained source overviewing the project from an architecture / meta point of view I am not sure to what extent the data we have collected is correct / full.</a:t>
            </a:r>
          </a:p>
          <a:p>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30</a:t>
            </a:fld>
            <a:endParaRPr lang="he-IL"/>
          </a:p>
        </p:txBody>
      </p:sp>
    </p:spTree>
    <p:extLst>
      <p:ext uri="{BB962C8B-B14F-4D97-AF65-F5344CB8AC3E}">
        <p14:creationId xmlns:p14="http://schemas.microsoft.com/office/powerpoint/2010/main" val="1276818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Does try</a:t>
            </a:r>
            <a:r>
              <a:rPr lang="en-US" sz="1200" b="0" i="0" kern="1200" baseline="0" dirty="0">
                <a:solidFill>
                  <a:schemeClr val="tx1"/>
                </a:solidFill>
                <a:effectLst/>
                <a:latin typeface="+mn-lt"/>
                <a:ea typeface="+mn-ea"/>
                <a:cs typeface="+mn-cs"/>
              </a:rPr>
              <a:t> to make the world a better place</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supporting disaster relief organizations with open source software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Creating apps that map the spread of disease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Maintaining</a:t>
            </a:r>
            <a:r>
              <a:rPr lang="en-US" sz="1200" b="0" i="0" kern="1200" dirty="0">
                <a:solidFill>
                  <a:schemeClr val="tx1"/>
                </a:solidFill>
                <a:effectLst/>
                <a:latin typeface="+mn-lt"/>
                <a:ea typeface="+mn-ea"/>
                <a:cs typeface="+mn-cs"/>
              </a:rPr>
              <a:t> software that helps to optimize the delivery of relief supplies And more – No need to </a:t>
            </a:r>
            <a:r>
              <a:rPr lang="en-US" sz="1200" b="0" i="0" kern="1200" dirty="0" err="1">
                <a:solidFill>
                  <a:schemeClr val="tx1"/>
                </a:solidFill>
                <a:effectLst/>
                <a:latin typeface="+mn-lt"/>
                <a:ea typeface="+mn-ea"/>
                <a:cs typeface="+mn-cs"/>
              </a:rPr>
              <a:t>strat</a:t>
            </a:r>
            <a:r>
              <a:rPr lang="en-US" sz="1200" b="0" i="0" kern="1200" dirty="0">
                <a:solidFill>
                  <a:schemeClr val="tx1"/>
                </a:solidFill>
                <a:effectLst/>
                <a:latin typeface="+mn-lt"/>
                <a:ea typeface="+mn-ea"/>
                <a:cs typeface="+mn-cs"/>
              </a:rPr>
              <a:t> all over when time is </a:t>
            </a:r>
            <a:r>
              <a:rPr lang="en-US" sz="1200" b="0" i="0" kern="1200" dirty="0" err="1">
                <a:solidFill>
                  <a:schemeClr val="tx1"/>
                </a:solidFill>
                <a:effectLst/>
                <a:latin typeface="+mn-lt"/>
                <a:ea typeface="+mn-ea"/>
                <a:cs typeface="+mn-cs"/>
              </a:rPr>
              <a:t>criticall</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Donate what</a:t>
            </a:r>
            <a:r>
              <a:rPr lang="en-US" sz="1200" b="0" i="0" kern="1200" baseline="0" dirty="0">
                <a:solidFill>
                  <a:schemeClr val="tx1"/>
                </a:solidFill>
                <a:effectLst/>
                <a:latin typeface="+mn-lt"/>
                <a:ea typeface="+mn-ea"/>
                <a:cs typeface="+mn-cs"/>
              </a:rPr>
              <a:t> you are good at – waste for programmers to paint </a:t>
            </a:r>
            <a:r>
              <a:rPr lang="en-US" sz="1200" b="0" i="0" kern="1200" baseline="0" dirty="0" err="1">
                <a:solidFill>
                  <a:schemeClr val="tx1"/>
                </a:solidFill>
                <a:effectLst/>
                <a:latin typeface="+mn-lt"/>
                <a:ea typeface="+mn-ea"/>
                <a:cs typeface="+mn-cs"/>
              </a:rPr>
              <a:t>fenses</a:t>
            </a:r>
            <a:r>
              <a:rPr lang="en-US" sz="1200" b="0" i="0" kern="1200" baseline="0" dirty="0">
                <a:solidFill>
                  <a:schemeClr val="tx1"/>
                </a:solidFill>
                <a:effectLst/>
                <a:latin typeface="+mn-lt"/>
                <a:ea typeface="+mn-ea"/>
                <a:cs typeface="+mn-cs"/>
              </a:rPr>
              <a:t>…</a:t>
            </a:r>
            <a:endParaRPr lang="he-IL" dirty="0"/>
          </a:p>
        </p:txBody>
      </p:sp>
      <p:sp>
        <p:nvSpPr>
          <p:cNvPr id="4" name="Slide Number Placeholder 3"/>
          <p:cNvSpPr>
            <a:spLocks noGrp="1"/>
          </p:cNvSpPr>
          <p:nvPr>
            <p:ph type="sldNum" sz="quarter" idx="10"/>
          </p:nvPr>
        </p:nvSpPr>
        <p:spPr/>
        <p:txBody>
          <a:bodyPr/>
          <a:lstStyle/>
          <a:p>
            <a:fld id="{CE15DB94-A4E9-49B8-8ACC-0860D2C8DCFF}" type="slidenum">
              <a:rPr lang="he-IL" smtClean="0"/>
              <a:t>3</a:t>
            </a:fld>
            <a:endParaRPr lang="he-IL"/>
          </a:p>
        </p:txBody>
      </p:sp>
    </p:spTree>
    <p:extLst>
      <p:ext uri="{BB962C8B-B14F-4D97-AF65-F5344CB8AC3E}">
        <p14:creationId xmlns:p14="http://schemas.microsoft.com/office/powerpoint/2010/main" val="2272492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Topic: </a:t>
            </a:r>
            <a:r>
              <a:rPr lang="en-US" dirty="0" err="1" smtClean="0"/>
              <a:t>allReady</a:t>
            </a:r>
            <a:r>
              <a:rPr lang="en-US" dirty="0" smtClean="0"/>
              <a:t> is providing logistics and a platform</a:t>
            </a:r>
            <a:r>
              <a:rPr lang="en-US" baseline="0" dirty="0" smtClean="0"/>
              <a:t> for information feedback from disaster sites.</a:t>
            </a:r>
          </a:p>
          <a:p>
            <a:endParaRPr lang="en-US" dirty="0"/>
          </a:p>
        </p:txBody>
      </p:sp>
      <p:sp>
        <p:nvSpPr>
          <p:cNvPr id="4" name="Slide Number Placeholder 3"/>
          <p:cNvSpPr>
            <a:spLocks noGrp="1"/>
          </p:cNvSpPr>
          <p:nvPr>
            <p:ph type="sldNum" sz="quarter" idx="10"/>
          </p:nvPr>
        </p:nvSpPr>
        <p:spPr/>
        <p:txBody>
          <a:bodyPr/>
          <a:lstStyle/>
          <a:p>
            <a:fld id="{C85DBDC0-BF77-495B-A402-E415D05E744C}" type="slidenum">
              <a:rPr lang="en-US" smtClean="0"/>
              <a:t>4</a:t>
            </a:fld>
            <a:endParaRPr lang="en-US"/>
          </a:p>
        </p:txBody>
      </p:sp>
    </p:spTree>
    <p:extLst>
      <p:ext uri="{BB962C8B-B14F-4D97-AF65-F5344CB8AC3E}">
        <p14:creationId xmlns:p14="http://schemas.microsoft.com/office/powerpoint/2010/main" val="4074112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this slide a bit messy,</a:t>
            </a:r>
            <a:r>
              <a:rPr lang="en-US" baseline="0" dirty="0" smtClean="0"/>
              <a:t> to send an vibes of unease at this topic</a:t>
            </a:r>
            <a:endParaRPr lang="en-US" dirty="0"/>
          </a:p>
        </p:txBody>
      </p:sp>
      <p:sp>
        <p:nvSpPr>
          <p:cNvPr id="4" name="Slide Number Placeholder 3"/>
          <p:cNvSpPr>
            <a:spLocks noGrp="1"/>
          </p:cNvSpPr>
          <p:nvPr>
            <p:ph type="sldNum" sz="quarter" idx="10"/>
          </p:nvPr>
        </p:nvSpPr>
        <p:spPr/>
        <p:txBody>
          <a:bodyPr/>
          <a:lstStyle/>
          <a:p>
            <a:fld id="{C85DBDC0-BF77-495B-A402-E415D05E744C}" type="slidenum">
              <a:rPr lang="en-US" smtClean="0"/>
              <a:t>5</a:t>
            </a:fld>
            <a:endParaRPr lang="en-US"/>
          </a:p>
        </p:txBody>
      </p:sp>
    </p:spTree>
    <p:extLst>
      <p:ext uri="{BB962C8B-B14F-4D97-AF65-F5344CB8AC3E}">
        <p14:creationId xmlns:p14="http://schemas.microsoft.com/office/powerpoint/2010/main" val="3931386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5DBDC0-BF77-495B-A402-E415D05E744C}" type="slidenum">
              <a:rPr lang="en-US" smtClean="0"/>
              <a:t>8</a:t>
            </a:fld>
            <a:endParaRPr lang="en-US"/>
          </a:p>
        </p:txBody>
      </p:sp>
    </p:spTree>
    <p:extLst>
      <p:ext uri="{BB962C8B-B14F-4D97-AF65-F5344CB8AC3E}">
        <p14:creationId xmlns:p14="http://schemas.microsoft.com/office/powerpoint/2010/main" val="1746117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fully ready yet, fixing</a:t>
            </a:r>
            <a:r>
              <a:rPr lang="en-US" baseline="0" dirty="0" smtClean="0"/>
              <a:t> bugs found in tests</a:t>
            </a:r>
            <a:endParaRPr lang="en-US" dirty="0"/>
          </a:p>
        </p:txBody>
      </p:sp>
      <p:sp>
        <p:nvSpPr>
          <p:cNvPr id="4" name="Slide Number Placeholder 3"/>
          <p:cNvSpPr>
            <a:spLocks noGrp="1"/>
          </p:cNvSpPr>
          <p:nvPr>
            <p:ph type="sldNum" sz="quarter" idx="10"/>
          </p:nvPr>
        </p:nvSpPr>
        <p:spPr/>
        <p:txBody>
          <a:bodyPr/>
          <a:lstStyle/>
          <a:p>
            <a:fld id="{C85DBDC0-BF77-495B-A402-E415D05E744C}" type="slidenum">
              <a:rPr lang="en-US" smtClean="0"/>
              <a:t>9</a:t>
            </a:fld>
            <a:endParaRPr lang="en-US"/>
          </a:p>
        </p:txBody>
      </p:sp>
    </p:spTree>
    <p:extLst>
      <p:ext uri="{BB962C8B-B14F-4D97-AF65-F5344CB8AC3E}">
        <p14:creationId xmlns:p14="http://schemas.microsoft.com/office/powerpoint/2010/main" val="3523519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5DBDC0-BF77-495B-A402-E415D05E744C}" type="slidenum">
              <a:rPr lang="en-US" smtClean="0"/>
              <a:t>10</a:t>
            </a:fld>
            <a:endParaRPr lang="en-US"/>
          </a:p>
        </p:txBody>
      </p:sp>
    </p:spTree>
    <p:extLst>
      <p:ext uri="{BB962C8B-B14F-4D97-AF65-F5344CB8AC3E}">
        <p14:creationId xmlns:p14="http://schemas.microsoft.com/office/powerpoint/2010/main" val="116018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5DBDC0-BF77-495B-A402-E415D05E744C}" type="slidenum">
              <a:rPr lang="en-US" smtClean="0"/>
              <a:t>11</a:t>
            </a:fld>
            <a:endParaRPr lang="en-US"/>
          </a:p>
        </p:txBody>
      </p:sp>
    </p:spTree>
    <p:extLst>
      <p:ext uri="{BB962C8B-B14F-4D97-AF65-F5344CB8AC3E}">
        <p14:creationId xmlns:p14="http://schemas.microsoft.com/office/powerpoint/2010/main" val="2869728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15DB94-A4E9-49B8-8ACC-0860D2C8DCFF}" type="slidenum">
              <a:rPr lang="he-IL" smtClean="0"/>
              <a:t>14</a:t>
            </a:fld>
            <a:endParaRPr lang="he-IL"/>
          </a:p>
        </p:txBody>
      </p:sp>
    </p:spTree>
    <p:extLst>
      <p:ext uri="{BB962C8B-B14F-4D97-AF65-F5344CB8AC3E}">
        <p14:creationId xmlns:p14="http://schemas.microsoft.com/office/powerpoint/2010/main" val="2308668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9B882B3-ACF3-47A4-8745-6C138D7673CA}" type="datetimeFigureOut">
              <a:rPr lang="he-IL" smtClean="0"/>
              <a:t>כ"ה/סיון/תשע"ז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888357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B882B3-ACF3-47A4-8745-6C138D7673CA}" type="datetimeFigureOut">
              <a:rPr lang="he-IL" smtClean="0"/>
              <a:t>כ"ה/סיון/תשע"ז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1447007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B882B3-ACF3-47A4-8745-6C138D7673CA}" type="datetimeFigureOut">
              <a:rPr lang="he-IL" smtClean="0"/>
              <a:t>כ"ה/סיון/תשע"ז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2374578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B882B3-ACF3-47A4-8745-6C138D7673CA}" type="datetimeFigureOut">
              <a:rPr lang="he-IL" smtClean="0"/>
              <a:t>כ"ה/סיון/תשע"ז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957613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B882B3-ACF3-47A4-8745-6C138D7673CA}" type="datetimeFigureOut">
              <a:rPr lang="he-IL" smtClean="0"/>
              <a:t>כ"ה/סיון/תשע"ז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2176823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9B882B3-ACF3-47A4-8745-6C138D7673CA}" type="datetimeFigureOut">
              <a:rPr lang="he-IL" smtClean="0"/>
              <a:t>כ"ה/סיון/תשע"ז</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2363117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9B882B3-ACF3-47A4-8745-6C138D7673CA}" type="datetimeFigureOut">
              <a:rPr lang="he-IL" smtClean="0"/>
              <a:t>כ"ה/סיון/תשע"ז</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2839273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9B882B3-ACF3-47A4-8745-6C138D7673CA}" type="datetimeFigureOut">
              <a:rPr lang="he-IL" smtClean="0"/>
              <a:t>כ"ה/סיון/תשע"ז</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1210847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B882B3-ACF3-47A4-8745-6C138D7673CA}" type="datetimeFigureOut">
              <a:rPr lang="he-IL" smtClean="0"/>
              <a:t>כ"ה/סיון/תשע"ז</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1726537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9B882B3-ACF3-47A4-8745-6C138D7673CA}" type="datetimeFigureOut">
              <a:rPr lang="he-IL" smtClean="0"/>
              <a:t>כ"ה/סיון/תשע"ז</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4281364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9B882B3-ACF3-47A4-8745-6C138D7673CA}" type="datetimeFigureOut">
              <a:rPr lang="he-IL" smtClean="0"/>
              <a:t>כ"ה/סיון/תשע"ז</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1FB7CA95-EE4F-4884-A97A-92CD5DBF2699}" type="slidenum">
              <a:rPr lang="he-IL" smtClean="0"/>
              <a:t>‹#›</a:t>
            </a:fld>
            <a:endParaRPr lang="he-IL"/>
          </a:p>
        </p:txBody>
      </p:sp>
    </p:spTree>
    <p:extLst>
      <p:ext uri="{BB962C8B-B14F-4D97-AF65-F5344CB8AC3E}">
        <p14:creationId xmlns:p14="http://schemas.microsoft.com/office/powerpoint/2010/main" val="1025747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B882B3-ACF3-47A4-8745-6C138D7673CA}" type="datetimeFigureOut">
              <a:rPr lang="he-IL" smtClean="0"/>
              <a:t>כ"ה/סיון/תשע"ז</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B7CA95-EE4F-4884-A97A-92CD5DBF2699}" type="slidenum">
              <a:rPr lang="he-IL" smtClean="0"/>
              <a:t>‹#›</a:t>
            </a:fld>
            <a:endParaRPr lang="he-IL"/>
          </a:p>
        </p:txBody>
      </p:sp>
    </p:spTree>
    <p:extLst>
      <p:ext uri="{BB962C8B-B14F-4D97-AF65-F5344CB8AC3E}">
        <p14:creationId xmlns:p14="http://schemas.microsoft.com/office/powerpoint/2010/main" val="420139205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hillipKatz/allReady/blob/master/docs/prerequisite_install_guide/prerequisite_install_guide.md" TargetMode="External"/><Relationship Id="rId2" Type="http://schemas.openxmlformats.org/officeDocument/2006/relationships/hyperlink" Target="https://github.com/PhillipKatz/allReady/blob/master/docs/git/gitprocess.md" TargetMode="Externa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github.com/PhillipKatz/allReady/blob/master/docs/web_application/instructions.md"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HTBox/allReady/issues/1940" TargetMode="External"/><Relationship Id="rId7" Type="http://schemas.openxmlformats.org/officeDocument/2006/relationships/image" Target="../media/image38.jpeg"/><Relationship Id="rId2" Type="http://schemas.openxmlformats.org/officeDocument/2006/relationships/hyperlink" Target="https://github.com/HTBox/allReady/issues/1929" TargetMode="External"/><Relationship Id="rId1" Type="http://schemas.openxmlformats.org/officeDocument/2006/relationships/slideLayout" Target="../slideLayouts/slideLayout2.xml"/><Relationship Id="rId6" Type="http://schemas.openxmlformats.org/officeDocument/2006/relationships/hyperlink" Target="https://github.com/HTBox/allReady/issues/1842" TargetMode="External"/><Relationship Id="rId5" Type="http://schemas.openxmlformats.org/officeDocument/2006/relationships/hyperlink" Target="https://github.com/HTBox/allReady/issues/1844" TargetMode="External"/><Relationship Id="rId4" Type="http://schemas.openxmlformats.org/officeDocument/2006/relationships/hyperlink" Target="https://github.com/HTBox/allReady/issues/1550"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HTBox/allReady/blob/04456b9816ce918376e12d99c78bf434a444fed8/docs/prerequisite_install_guide/prerequisite_install_guide.md#running-test-cases" TargetMode="External"/><Relationship Id="rId3" Type="http://schemas.openxmlformats.org/officeDocument/2006/relationships/hyperlink" Target="https://github.com/HTBox/allReady/wiki/Entity-Framework-Core-Migration-Workflow" TargetMode="External"/><Relationship Id="rId7" Type="http://schemas.openxmlformats.org/officeDocument/2006/relationships/hyperlink" Target="https://github.com/HTBox/allReady/blob/04456b9816ce918376e12d99c78bf434a444fed8/docs/git/gitprocess.md#sending-changes-to-githu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lefthandedgoat.github.io/canopy/index.html" TargetMode="External"/><Relationship Id="rId5" Type="http://schemas.openxmlformats.org/officeDocument/2006/relationships/hyperlink" Target="https://github.com/HTBox/allReady/blob/04456b9816ce918376e12d99c78bf434a444fed8/docs/prerequisite_install_guide/prerequisite_install_guide.md#ui-tests" TargetMode="External"/><Relationship Id="rId4" Type="http://schemas.openxmlformats.org/officeDocument/2006/relationships/hyperlink" Target="https://github.com/HTBox/allReady/blob/04456b9816ce918376e12d99c78bf434a444fed8/docs/git/gitprocess.md" TargetMode="External"/><Relationship Id="rId9" Type="http://schemas.openxmlformats.org/officeDocument/2006/relationships/hyperlink" Target="https://www.appveyor.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HTBox/allReady/issues/186"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htbox.org/mailinglist/subscribe?backingcontentid=13"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github.com/HTBox/allReady/blob/master/docs/git/gitprocess.md" TargetMode="External"/><Relationship Id="rId5" Type="http://schemas.openxmlformats.org/officeDocument/2006/relationships/hyperlink" Target="https://github.com/HTBox/allReady/blob/master/docs/prerequisite_install_guide/prerequisite_install_guide.md" TargetMode="External"/><Relationship Id="rId4" Type="http://schemas.openxmlformats.org/officeDocument/2006/relationships/hyperlink" Target="https://github.com/HTBox/allReady/wiki/Developer-Setup"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www.openhealthnews.com/content/global-disaster-information-network-gdin" TargetMode="External"/><Relationship Id="rId13" Type="http://schemas.openxmlformats.org/officeDocument/2006/relationships/hyperlink" Target="http://www.openhealthnews.com/resources/readygov" TargetMode="External"/><Relationship Id="rId3" Type="http://schemas.openxmlformats.org/officeDocument/2006/relationships/hyperlink" Target="http://www.openhealthnews.com/content/caribbean-disaster-emergency-response-agency-cdera" TargetMode="External"/><Relationship Id="rId7" Type="http://schemas.openxmlformats.org/officeDocument/2006/relationships/hyperlink" Target="http://www.frontlinesms.com/" TargetMode="External"/><Relationship Id="rId12" Type="http://schemas.openxmlformats.org/officeDocument/2006/relationships/hyperlink" Target="http://www.openhealthnews.com/content/open-ises" TargetMode="External"/><Relationship Id="rId17" Type="http://schemas.openxmlformats.org/officeDocument/2006/relationships/hyperlink" Target="http://www.openhealthnews.com/content/webems" TargetMode="External"/><Relationship Id="rId2" Type="http://schemas.openxmlformats.org/officeDocument/2006/relationships/hyperlink" Target="http://www.openhealthnews.com/resources/biosense-project" TargetMode="External"/><Relationship Id="rId16" Type="http://schemas.openxmlformats.org/officeDocument/2006/relationships/hyperlink" Target="http://www.openhealthnews.com/content/ushahidi" TargetMode="External"/><Relationship Id="rId1" Type="http://schemas.openxmlformats.org/officeDocument/2006/relationships/slideLayout" Target="../slideLayouts/slideLayout2.xml"/><Relationship Id="rId6" Type="http://schemas.openxmlformats.org/officeDocument/2006/relationships/hyperlink" Target="http://www.openhealthnews.com/content/federal-emergency-management-agency-fema" TargetMode="External"/><Relationship Id="rId11" Type="http://schemas.openxmlformats.org/officeDocument/2006/relationships/hyperlink" Target="http://www.openhealthnews.com/content/instedd" TargetMode="External"/><Relationship Id="rId5" Type="http://schemas.openxmlformats.org/officeDocument/2006/relationships/hyperlink" Target="http://www.openhealthnews.com/content/countermeasure-tracking-system-cts" TargetMode="External"/><Relationship Id="rId15" Type="http://schemas.openxmlformats.org/officeDocument/2006/relationships/hyperlink" Target="http://www.openhealthnews.com/content/trisano" TargetMode="External"/><Relationship Id="rId10" Type="http://schemas.openxmlformats.org/officeDocument/2006/relationships/hyperlink" Target="http://www.openhealthnews.com/content/hhs-office-preparedness-medical-emergency-response" TargetMode="External"/><Relationship Id="rId4" Type="http://schemas.openxmlformats.org/officeDocument/2006/relationships/hyperlink" Target="http://www.openhealthnews.com/content/cdc-widgets-gadgets" TargetMode="External"/><Relationship Id="rId9" Type="http://schemas.openxmlformats.org/officeDocument/2006/relationships/hyperlink" Target="http://www.openhealthnews.com/resources/health-alert-network-han" TargetMode="External"/><Relationship Id="rId14" Type="http://schemas.openxmlformats.org/officeDocument/2006/relationships/hyperlink" Target="http://www.openhealthnews.com/content/sahana-foundation-project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7.jp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TBox/allReady/milestone/23"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he-IL"/>
          </a:p>
        </p:txBody>
      </p:sp>
      <p:sp>
        <p:nvSpPr>
          <p:cNvPr id="3" name="Subtitle 2"/>
          <p:cNvSpPr>
            <a:spLocks noGrp="1"/>
          </p:cNvSpPr>
          <p:nvPr>
            <p:ph type="subTitle" idx="1"/>
          </p:nvPr>
        </p:nvSpPr>
        <p:spPr/>
        <p:txBody>
          <a:bodyPr/>
          <a:lstStyle/>
          <a:p>
            <a:endParaRPr lang="he-IL"/>
          </a:p>
        </p:txBody>
      </p:sp>
    </p:spTree>
    <p:extLst>
      <p:ext uri="{BB962C8B-B14F-4D97-AF65-F5344CB8AC3E}">
        <p14:creationId xmlns:p14="http://schemas.microsoft.com/office/powerpoint/2010/main" val="31827891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Feasibility</a:t>
            </a:r>
            <a:endParaRPr lang="en-US" dirty="0"/>
          </a:p>
        </p:txBody>
      </p:sp>
      <p:sp>
        <p:nvSpPr>
          <p:cNvPr id="3" name="Content Placeholder 2"/>
          <p:cNvSpPr>
            <a:spLocks noGrp="1"/>
          </p:cNvSpPr>
          <p:nvPr>
            <p:ph idx="1"/>
          </p:nvPr>
        </p:nvSpPr>
        <p:spPr>
          <a:xfrm>
            <a:off x="838200" y="1825624"/>
            <a:ext cx="4024745" cy="4367357"/>
          </a:xfrm>
        </p:spPr>
        <p:txBody>
          <a:bodyPr/>
          <a:lstStyle/>
          <a:p>
            <a:r>
              <a:rPr lang="en-US" dirty="0" smtClean="0"/>
              <a:t>Though no demonstrations were made, the program does not lack the necessary backing for it to succeed.</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891" y="1357900"/>
            <a:ext cx="6525137" cy="483508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3891" y="1357900"/>
            <a:ext cx="2521732" cy="2070920"/>
          </a:xfrm>
          <a:prstGeom prst="rect">
            <a:avLst/>
          </a:prstGeom>
        </p:spPr>
      </p:pic>
    </p:spTree>
    <p:extLst>
      <p:ext uri="{BB962C8B-B14F-4D97-AF65-F5344CB8AC3E}">
        <p14:creationId xmlns:p14="http://schemas.microsoft.com/office/powerpoint/2010/main" val="26785279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a:t>
            </a:r>
            <a:endParaRPr lang="en-US" dirty="0"/>
          </a:p>
        </p:txBody>
      </p:sp>
      <p:sp>
        <p:nvSpPr>
          <p:cNvPr id="3" name="Content Placeholder 2"/>
          <p:cNvSpPr>
            <a:spLocks noGrp="1"/>
          </p:cNvSpPr>
          <p:nvPr>
            <p:ph idx="1"/>
          </p:nvPr>
        </p:nvSpPr>
        <p:spPr>
          <a:xfrm>
            <a:off x="838200" y="1825624"/>
            <a:ext cx="5853545" cy="4351339"/>
          </a:xfrm>
        </p:spPr>
        <p:txBody>
          <a:bodyPr>
            <a:normAutofit fontScale="92500" lnSpcReduction="10000"/>
          </a:bodyPr>
          <a:lstStyle/>
          <a:p>
            <a:r>
              <a:rPr lang="en-US" dirty="0" smtClean="0"/>
              <a:t>Open Source</a:t>
            </a:r>
          </a:p>
          <a:p>
            <a:r>
              <a:rPr lang="en-US" dirty="0" smtClean="0"/>
              <a:t>Developers:</a:t>
            </a:r>
          </a:p>
          <a:p>
            <a:pPr lvl="1"/>
            <a:r>
              <a:rPr lang="en-US" dirty="0" smtClean="0"/>
              <a:t>Contributions from </a:t>
            </a:r>
            <a:r>
              <a:rPr lang="en-US" dirty="0" err="1" smtClean="0"/>
              <a:t>github</a:t>
            </a:r>
            <a:r>
              <a:rPr lang="en-US" dirty="0" smtClean="0"/>
              <a:t> community (through good will)</a:t>
            </a:r>
          </a:p>
          <a:p>
            <a:pPr lvl="1"/>
            <a:r>
              <a:rPr lang="en-US" dirty="0" smtClean="0"/>
              <a:t>Core team, guided and </a:t>
            </a:r>
            <a:r>
              <a:rPr lang="en-US" dirty="0" err="1" smtClean="0"/>
              <a:t>adviced</a:t>
            </a:r>
            <a:r>
              <a:rPr lang="en-US" dirty="0" smtClean="0"/>
              <a:t> by Microsoft experts</a:t>
            </a:r>
          </a:p>
          <a:p>
            <a:r>
              <a:rPr lang="en-US" dirty="0" smtClean="0"/>
              <a:t>Development tools:</a:t>
            </a:r>
          </a:p>
          <a:p>
            <a:pPr lvl="1"/>
            <a:r>
              <a:rPr lang="en-US" dirty="0" smtClean="0"/>
              <a:t>Data is saved on Azure servers, donated by Microsoft</a:t>
            </a:r>
          </a:p>
          <a:p>
            <a:pPr lvl="1"/>
            <a:r>
              <a:rPr lang="en-US" dirty="0" smtClean="0"/>
              <a:t>Developed on Visual Studio, and various additive tools, also dedicated to the good cause by Microsoft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0332" y="453826"/>
            <a:ext cx="4213467" cy="5723137"/>
          </a:xfrm>
          <a:prstGeom prst="rect">
            <a:avLst/>
          </a:prstGeom>
        </p:spPr>
      </p:pic>
    </p:spTree>
    <p:extLst>
      <p:ext uri="{BB962C8B-B14F-4D97-AF65-F5344CB8AC3E}">
        <p14:creationId xmlns:p14="http://schemas.microsoft.com/office/powerpoint/2010/main" val="263904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endParaRPr lang="en-US" dirty="0"/>
          </a:p>
        </p:txBody>
      </p:sp>
      <p:sp>
        <p:nvSpPr>
          <p:cNvPr id="3" name="Content Placeholder 2"/>
          <p:cNvSpPr>
            <a:spLocks noGrp="1"/>
          </p:cNvSpPr>
          <p:nvPr>
            <p:ph idx="1"/>
          </p:nvPr>
        </p:nvSpPr>
        <p:spPr>
          <a:xfrm>
            <a:off x="838199" y="1825625"/>
            <a:ext cx="4578927" cy="4395066"/>
          </a:xfrm>
        </p:spPr>
        <p:txBody>
          <a:bodyPr>
            <a:normAutofit/>
          </a:bodyPr>
          <a:lstStyle/>
          <a:p>
            <a:pPr marL="0" indent="0">
              <a:buNone/>
            </a:pPr>
            <a:r>
              <a:rPr lang="en-US" dirty="0" err="1">
                <a:hlinkClick r:id="rId2"/>
              </a:rPr>
              <a:t>Git</a:t>
            </a:r>
            <a:r>
              <a:rPr lang="en-US" dirty="0">
                <a:hlinkClick r:id="rId2"/>
              </a:rPr>
              <a:t> Usage for already</a:t>
            </a:r>
            <a:endParaRPr lang="en-US" dirty="0"/>
          </a:p>
          <a:p>
            <a:pPr marL="0" indent="0">
              <a:buNone/>
            </a:pPr>
            <a:endParaRPr lang="en-US" dirty="0"/>
          </a:p>
          <a:p>
            <a:pPr marL="0" indent="0">
              <a:buNone/>
            </a:pPr>
            <a:r>
              <a:rPr lang="en-US" dirty="0">
                <a:hlinkClick r:id="rId3"/>
              </a:rPr>
              <a:t>Prerequisite Install Guide</a:t>
            </a:r>
            <a:endParaRPr lang="en-US" dirty="0"/>
          </a:p>
          <a:p>
            <a:pPr marL="0" indent="0">
              <a:buNone/>
            </a:pPr>
            <a:endParaRPr lang="en-US" dirty="0"/>
          </a:p>
          <a:p>
            <a:pPr marL="0" indent="0">
              <a:buNone/>
            </a:pPr>
            <a:r>
              <a:rPr lang="en-US" dirty="0" smtClean="0">
                <a:hlinkClick r:id="rId4"/>
              </a:rPr>
              <a:t>Event instructions</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3418" y="365125"/>
            <a:ext cx="4440382" cy="3476535"/>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0331" y="4628523"/>
            <a:ext cx="4946555" cy="1107259"/>
          </a:xfrm>
          <a:prstGeom prst="rect">
            <a:avLst/>
          </a:prstGeom>
        </p:spPr>
      </p:pic>
    </p:spTree>
    <p:extLst>
      <p:ext uri="{BB962C8B-B14F-4D97-AF65-F5344CB8AC3E}">
        <p14:creationId xmlns:p14="http://schemas.microsoft.com/office/powerpoint/2010/main" val="477301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6329" y="693159"/>
            <a:ext cx="9182116" cy="5845631"/>
          </a:xfrm>
        </p:spPr>
      </p:pic>
      <p:sp>
        <p:nvSpPr>
          <p:cNvPr id="5" name="TextBox 4"/>
          <p:cNvSpPr txBox="1"/>
          <p:nvPr/>
        </p:nvSpPr>
        <p:spPr>
          <a:xfrm>
            <a:off x="290948" y="1690688"/>
            <a:ext cx="2535381" cy="2327565"/>
          </a:xfrm>
          <a:prstGeom prst="rect">
            <a:avLst/>
          </a:prstGeom>
          <a:noFill/>
        </p:spPr>
        <p:txBody>
          <a:bodyPr wrap="square" rtlCol="0">
            <a:spAutoFit/>
          </a:bodyPr>
          <a:lstStyle/>
          <a:p>
            <a:r>
              <a:rPr lang="en-US" sz="2800" dirty="0" smtClean="0"/>
              <a:t>Mostly driven by volunteers, managed by an Azure database infrastructure</a:t>
            </a:r>
            <a:endParaRPr lang="en-US" sz="2800" dirty="0"/>
          </a:p>
        </p:txBody>
      </p:sp>
    </p:spTree>
    <p:extLst>
      <p:ext uri="{BB962C8B-B14F-4D97-AF65-F5344CB8AC3E}">
        <p14:creationId xmlns:p14="http://schemas.microsoft.com/office/powerpoint/2010/main" val="2991186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0" y="1347788"/>
            <a:ext cx="7230484" cy="5058481"/>
          </a:xfrm>
          <a:prstGeom prst="rect">
            <a:avLst/>
          </a:prstGeom>
        </p:spPr>
      </p:pic>
      <p:sp>
        <p:nvSpPr>
          <p:cNvPr id="5" name="TextBox 4"/>
          <p:cNvSpPr txBox="1"/>
          <p:nvPr/>
        </p:nvSpPr>
        <p:spPr>
          <a:xfrm>
            <a:off x="485775" y="1690688"/>
            <a:ext cx="4724400" cy="3539430"/>
          </a:xfrm>
          <a:prstGeom prst="rect">
            <a:avLst/>
          </a:prstGeom>
          <a:noFill/>
        </p:spPr>
        <p:txBody>
          <a:bodyPr wrap="square" rtlCol="0">
            <a:spAutoFit/>
          </a:bodyPr>
          <a:lstStyle/>
          <a:p>
            <a:r>
              <a:rPr lang="en-US" sz="2800" dirty="0"/>
              <a:t>Interface for volunteers;</a:t>
            </a:r>
          </a:p>
          <a:p>
            <a:r>
              <a:rPr lang="en-US" sz="2800" dirty="0"/>
              <a:t>	</a:t>
            </a:r>
            <a:endParaRPr lang="en-US" sz="2800" dirty="0"/>
          </a:p>
          <a:p>
            <a:r>
              <a:rPr lang="en-US" sz="2800" dirty="0"/>
              <a:t>	</a:t>
            </a:r>
            <a:r>
              <a:rPr lang="en-US" sz="2800" dirty="0" smtClean="0"/>
              <a:t>-information gathering</a:t>
            </a:r>
            <a:endParaRPr lang="en-US" sz="2800" dirty="0"/>
          </a:p>
          <a:p>
            <a:r>
              <a:rPr lang="en-US" sz="2800" dirty="0"/>
              <a:t>	</a:t>
            </a:r>
          </a:p>
          <a:p>
            <a:r>
              <a:rPr lang="en-US" sz="2800" dirty="0"/>
              <a:t>	</a:t>
            </a:r>
            <a:r>
              <a:rPr lang="en-US" sz="2800" dirty="0"/>
              <a:t>-coordination</a:t>
            </a:r>
            <a:endParaRPr lang="en-US" sz="2800" dirty="0"/>
          </a:p>
          <a:p>
            <a:endParaRPr lang="en-US" sz="2800" dirty="0"/>
          </a:p>
          <a:p>
            <a:r>
              <a:rPr lang="en-US" sz="2800" dirty="0"/>
              <a:t>Data Management</a:t>
            </a:r>
          </a:p>
          <a:p>
            <a:r>
              <a:rPr lang="en-US" sz="2800" dirty="0"/>
              <a:t>	</a:t>
            </a:r>
          </a:p>
        </p:txBody>
      </p:sp>
    </p:spTree>
    <p:extLst>
      <p:ext uri="{BB962C8B-B14F-4D97-AF65-F5344CB8AC3E}">
        <p14:creationId xmlns:p14="http://schemas.microsoft.com/office/powerpoint/2010/main" val="3420658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analysis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7089" y="2085542"/>
            <a:ext cx="7461804" cy="2590367"/>
          </a:xfrm>
        </p:spPr>
      </p:pic>
      <p:sp>
        <p:nvSpPr>
          <p:cNvPr id="7" name="TextBox 6"/>
          <p:cNvSpPr txBox="1"/>
          <p:nvPr/>
        </p:nvSpPr>
        <p:spPr>
          <a:xfrm>
            <a:off x="1385455" y="5070764"/>
            <a:ext cx="8853054" cy="1200329"/>
          </a:xfrm>
          <a:prstGeom prst="rect">
            <a:avLst/>
          </a:prstGeom>
          <a:noFill/>
        </p:spPr>
        <p:txBody>
          <a:bodyPr wrap="square" rtlCol="0">
            <a:spAutoFit/>
          </a:bodyPr>
          <a:lstStyle/>
          <a:p>
            <a:r>
              <a:rPr lang="en-US" dirty="0"/>
              <a:t>The code seems to be a bit tangled, though well-categorized</a:t>
            </a:r>
            <a:r>
              <a:rPr lang="en-US" dirty="0" smtClean="0"/>
              <a:t>.</a:t>
            </a:r>
          </a:p>
          <a:p>
            <a:endParaRPr lang="en-US" dirty="0" smtClean="0"/>
          </a:p>
          <a:p>
            <a:r>
              <a:rPr lang="en-US" dirty="0" err="1" smtClean="0"/>
              <a:t>allReady's</a:t>
            </a:r>
            <a:r>
              <a:rPr lang="en-US" dirty="0" smtClean="0"/>
              <a:t> </a:t>
            </a:r>
            <a:r>
              <a:rPr lang="en-US" dirty="0"/>
              <a:t>app is sparse at its structure (reasonable for a project largely developed by volunteers), and is somewhat tangles.</a:t>
            </a:r>
          </a:p>
        </p:txBody>
      </p:sp>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94" y="1690688"/>
            <a:ext cx="3232288" cy="3168660"/>
          </a:xfrm>
          <a:prstGeom prst="rect">
            <a:avLst/>
          </a:prstGeom>
        </p:spPr>
      </p:pic>
    </p:spTree>
    <p:extLst>
      <p:ext uri="{BB962C8B-B14F-4D97-AF65-F5344CB8AC3E}">
        <p14:creationId xmlns:p14="http://schemas.microsoft.com/office/powerpoint/2010/main" val="862544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Diagram</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8434" y="1825625"/>
            <a:ext cx="7395131" cy="4351338"/>
          </a:xfrm>
          <a:prstGeom prst="rect">
            <a:avLst/>
          </a:prstGeom>
        </p:spPr>
      </p:pic>
    </p:spTree>
    <p:extLst>
      <p:ext uri="{BB962C8B-B14F-4D97-AF65-F5344CB8AC3E}">
        <p14:creationId xmlns:p14="http://schemas.microsoft.com/office/powerpoint/2010/main" val="3142557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Stakeholders</a:t>
            </a:r>
            <a:endParaRPr lang="en-US" dirty="0"/>
          </a:p>
        </p:txBody>
      </p:sp>
      <p:sp>
        <p:nvSpPr>
          <p:cNvPr id="5" name="Content Placeholder 4"/>
          <p:cNvSpPr>
            <a:spLocks noGrp="1"/>
          </p:cNvSpPr>
          <p:nvPr>
            <p:ph idx="1"/>
          </p:nvPr>
        </p:nvSpPr>
        <p:spPr/>
        <p:txBody>
          <a:bodyPr>
            <a:normAutofit fontScale="85000" lnSpcReduction="20000"/>
          </a:bodyPr>
          <a:lstStyle/>
          <a:p>
            <a:r>
              <a:rPr lang="en-US" b="1" dirty="0"/>
              <a:t>Assessors</a:t>
            </a:r>
            <a:r>
              <a:rPr lang="en-US" dirty="0"/>
              <a:t>, who check for compliance. Working in tandem with the </a:t>
            </a:r>
            <a:r>
              <a:rPr lang="en-US" dirty="0" err="1"/>
              <a:t>allReady</a:t>
            </a:r>
            <a:r>
              <a:rPr lang="en-US" dirty="0"/>
              <a:t> staff, relying on their results and handing requests and feedback.</a:t>
            </a:r>
          </a:p>
          <a:p>
            <a:pPr lvl="1"/>
            <a:r>
              <a:rPr lang="en-US" dirty="0"/>
              <a:t>Red Cross: (Director: @Jim McGowan)</a:t>
            </a:r>
          </a:p>
          <a:p>
            <a:r>
              <a:rPr lang="en-US" b="1" dirty="0"/>
              <a:t>Communicators</a:t>
            </a:r>
            <a:r>
              <a:rPr lang="en-US" dirty="0"/>
              <a:t>, who create documents and training. Most of the documents are yet to be written, with the exception of the "getting started" tutorials for volunteers, which were written by </a:t>
            </a:r>
            <a:r>
              <a:rPr lang="en-US" dirty="0" err="1"/>
              <a:t>allReady's</a:t>
            </a:r>
            <a:r>
              <a:rPr lang="en-US" dirty="0"/>
              <a:t> core-developers</a:t>
            </a:r>
          </a:p>
          <a:p>
            <a:pPr lvl="1"/>
            <a:r>
              <a:rPr lang="en-US" dirty="0" err="1"/>
              <a:t>Github</a:t>
            </a:r>
            <a:r>
              <a:rPr lang="en-US" dirty="0"/>
              <a:t> contributors</a:t>
            </a:r>
          </a:p>
          <a:p>
            <a:r>
              <a:rPr lang="en-US" b="1" dirty="0"/>
              <a:t>Developers</a:t>
            </a:r>
            <a:r>
              <a:rPr lang="en-US" dirty="0"/>
              <a:t>, who create the system / Maintainers, who evolve and fix the system</a:t>
            </a:r>
          </a:p>
          <a:p>
            <a:pPr lvl="1"/>
            <a:r>
              <a:rPr lang="en-US" b="1" i="1" dirty="0"/>
              <a:t>Core developers</a:t>
            </a:r>
            <a:r>
              <a:rPr lang="en-US" dirty="0"/>
              <a:t>: Staff skilled in management, knowledgeable in programming; mainly in Web, SQL, .NET, and AngularJS</a:t>
            </a:r>
          </a:p>
          <a:p>
            <a:pPr lvl="2"/>
            <a:r>
              <a:rPr lang="en-US" dirty="0"/>
              <a:t>Web team (</a:t>
            </a:r>
            <a:r>
              <a:rPr lang="en-US" dirty="0" err="1"/>
              <a:t>Rohit</a:t>
            </a:r>
            <a:r>
              <a:rPr lang="en-US" dirty="0"/>
              <a:t>, Elizabeth, Matt, Dan, Daniel, Glen, Connie)</a:t>
            </a:r>
          </a:p>
          <a:p>
            <a:pPr lvl="2"/>
            <a:r>
              <a:rPr lang="en-US" dirty="0"/>
              <a:t>Mobile team: (Jimmy, Dmitry, </a:t>
            </a:r>
            <a:r>
              <a:rPr lang="en-US" dirty="0" err="1"/>
              <a:t>Parashuram</a:t>
            </a:r>
            <a:r>
              <a:rPr lang="en-US" dirty="0"/>
              <a:t>, Louis, Guillaume)</a:t>
            </a:r>
          </a:p>
          <a:p>
            <a:pPr lvl="1"/>
            <a:r>
              <a:rPr lang="en-US" b="1" i="1" dirty="0"/>
              <a:t>Volunteering coders</a:t>
            </a:r>
            <a:r>
              <a:rPr lang="en-US" dirty="0"/>
              <a:t>:</a:t>
            </a:r>
          </a:p>
          <a:p>
            <a:pPr lvl="2"/>
            <a:r>
              <a:rPr lang="en-US" dirty="0"/>
              <a:t>open-source contributors who volunteer to work on the improvement of </a:t>
            </a:r>
            <a:r>
              <a:rPr lang="en-US" dirty="0" err="1" smtClean="0"/>
              <a:t>allReady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365125"/>
            <a:ext cx="2740602" cy="123901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5962" y="365125"/>
            <a:ext cx="1325563" cy="1325563"/>
          </a:xfrm>
          <a:prstGeom prst="rect">
            <a:avLst/>
          </a:prstGeom>
        </p:spPr>
      </p:pic>
    </p:spTree>
    <p:extLst>
      <p:ext uri="{BB962C8B-B14F-4D97-AF65-F5344CB8AC3E}">
        <p14:creationId xmlns:p14="http://schemas.microsoft.com/office/powerpoint/2010/main" val="1506206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Stakeholders</a:t>
            </a:r>
            <a:endParaRPr lang="en-US" dirty="0"/>
          </a:p>
        </p:txBody>
      </p:sp>
      <p:sp>
        <p:nvSpPr>
          <p:cNvPr id="5" name="Content Placeholder 4"/>
          <p:cNvSpPr>
            <a:spLocks noGrp="1"/>
          </p:cNvSpPr>
          <p:nvPr>
            <p:ph idx="1"/>
          </p:nvPr>
        </p:nvSpPr>
        <p:spPr/>
        <p:txBody>
          <a:bodyPr>
            <a:normAutofit fontScale="85000" lnSpcReduction="20000"/>
          </a:bodyPr>
          <a:lstStyle/>
          <a:p>
            <a:r>
              <a:rPr lang="en-US" b="1" dirty="0" smtClean="0"/>
              <a:t>Production Engineers</a:t>
            </a:r>
            <a:r>
              <a:rPr lang="en-US" dirty="0" smtClean="0"/>
              <a:t>, who are responsible for the deployment environment.</a:t>
            </a:r>
          </a:p>
          <a:p>
            <a:r>
              <a:rPr lang="en-US" b="1" dirty="0" smtClean="0"/>
              <a:t>Core developers</a:t>
            </a:r>
            <a:r>
              <a:rPr lang="en-US" dirty="0" smtClean="0"/>
              <a:t>: Staff skilled in management, supervising and directing the development of </a:t>
            </a:r>
            <a:r>
              <a:rPr lang="en-US" dirty="0" err="1" smtClean="0"/>
              <a:t>allReady</a:t>
            </a:r>
            <a:r>
              <a:rPr lang="en-US" dirty="0" smtClean="0"/>
              <a:t>; Seth Juarez (technical) Dmitry </a:t>
            </a:r>
            <a:r>
              <a:rPr lang="en-US" dirty="0" err="1" smtClean="0"/>
              <a:t>Lyalin</a:t>
            </a:r>
            <a:r>
              <a:rPr lang="en-US" dirty="0" smtClean="0"/>
              <a:t> (Senior Product Manager) Brady </a:t>
            </a:r>
            <a:r>
              <a:rPr lang="en-US" dirty="0" err="1" smtClean="0"/>
              <a:t>Gaster</a:t>
            </a:r>
            <a:r>
              <a:rPr lang="en-US" dirty="0" smtClean="0"/>
              <a:t> (Program Manager) </a:t>
            </a:r>
            <a:r>
              <a:rPr lang="en-US" dirty="0" err="1" smtClean="0"/>
              <a:t>Kirupa</a:t>
            </a:r>
            <a:r>
              <a:rPr lang="en-US" dirty="0" smtClean="0"/>
              <a:t> </a:t>
            </a:r>
            <a:r>
              <a:rPr lang="en-US" dirty="0" err="1" smtClean="0"/>
              <a:t>Chinnathambi</a:t>
            </a:r>
            <a:r>
              <a:rPr lang="en-US" dirty="0" smtClean="0"/>
              <a:t> (Senior Program Manager) Pranav </a:t>
            </a:r>
            <a:r>
              <a:rPr lang="en-US" dirty="0" err="1" smtClean="0"/>
              <a:t>Rastogi</a:t>
            </a:r>
            <a:r>
              <a:rPr lang="en-US" dirty="0" smtClean="0"/>
              <a:t> (Program Manager) </a:t>
            </a:r>
            <a:r>
              <a:rPr lang="en-US" dirty="0" err="1" smtClean="0"/>
              <a:t>Tarvis</a:t>
            </a:r>
            <a:r>
              <a:rPr lang="en-US" dirty="0" smtClean="0"/>
              <a:t> </a:t>
            </a:r>
            <a:r>
              <a:rPr lang="en-US" dirty="0" err="1" smtClean="0"/>
              <a:t>Lowdermilk</a:t>
            </a:r>
            <a:r>
              <a:rPr lang="en-US" dirty="0" smtClean="0"/>
              <a:t> (UX designer) Zlatko </a:t>
            </a:r>
            <a:r>
              <a:rPr lang="en-US" dirty="0" err="1" smtClean="0"/>
              <a:t>Knezevic</a:t>
            </a:r>
            <a:r>
              <a:rPr lang="en-US" dirty="0" smtClean="0"/>
              <a:t> (Program Manager) Jeff Fritz (Senior Program Manager)</a:t>
            </a:r>
          </a:p>
          <a:p>
            <a:r>
              <a:rPr lang="en-US" b="1" dirty="0" smtClean="0"/>
              <a:t>Suppliers</a:t>
            </a:r>
            <a:r>
              <a:rPr lang="en-US" dirty="0" smtClean="0"/>
              <a:t>, who provide parts of the system. External companies which provide tools/ professional advisory/ software infrastructure Microsoft (contributing working platform, free server use and storage, and professional advisory and guidance) and various contributors</a:t>
            </a:r>
          </a:p>
          <a:p>
            <a:r>
              <a:rPr lang="en-US" b="1" dirty="0" smtClean="0"/>
              <a:t>Support Staff</a:t>
            </a:r>
            <a:r>
              <a:rPr lang="en-US" dirty="0" smtClean="0"/>
              <a:t>, who help people to use the system. Technical staff, who help participants with hardware installation Volunteers with various helpful skills during the emergency of unexpected disasters Various others. For example, people who help raise readiness in a town by assisting in the installation of smoke detectors wherever the residents can't do so on their own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9102" y="494423"/>
            <a:ext cx="1769226" cy="126373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9053" y="494422"/>
            <a:ext cx="2371075" cy="12637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882" y="494422"/>
            <a:ext cx="1025197" cy="1263733"/>
          </a:xfrm>
          <a:prstGeom prst="rect">
            <a:avLst/>
          </a:prstGeom>
        </p:spPr>
      </p:pic>
    </p:spTree>
    <p:extLst>
      <p:ext uri="{BB962C8B-B14F-4D97-AF65-F5344CB8AC3E}">
        <p14:creationId xmlns:p14="http://schemas.microsoft.com/office/powerpoint/2010/main" val="1597804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Stakeholders</a:t>
            </a:r>
            <a:endParaRPr lang="en-US" dirty="0"/>
          </a:p>
        </p:txBody>
      </p:sp>
      <p:sp>
        <p:nvSpPr>
          <p:cNvPr id="5" name="Content Placeholder 4"/>
          <p:cNvSpPr>
            <a:spLocks noGrp="1"/>
          </p:cNvSpPr>
          <p:nvPr>
            <p:ph idx="1"/>
          </p:nvPr>
        </p:nvSpPr>
        <p:spPr/>
        <p:txBody>
          <a:bodyPr>
            <a:normAutofit lnSpcReduction="10000"/>
          </a:bodyPr>
          <a:lstStyle/>
          <a:p>
            <a:r>
              <a:rPr lang="en-US" b="1" dirty="0" smtClean="0"/>
              <a:t>System Administrators</a:t>
            </a:r>
            <a:r>
              <a:rPr lang="en-US" dirty="0" smtClean="0"/>
              <a:t>, who keep it running. Main manager (Richard Campbell) Advisors from Microsoft (backlog /pool / task-sharing management , operation monitoring and various logistics)</a:t>
            </a:r>
          </a:p>
          <a:p>
            <a:r>
              <a:rPr lang="en-US" b="1" dirty="0" smtClean="0"/>
              <a:t>Testers</a:t>
            </a:r>
            <a:r>
              <a:rPr lang="en-US" dirty="0" smtClean="0"/>
              <a:t>, who verify that it works. Every programmer (core developer or contributor) is required to make his own test and make sure his addition / revision works well.</a:t>
            </a:r>
          </a:p>
          <a:p>
            <a:r>
              <a:rPr lang="en-US" b="1" dirty="0" smtClean="0"/>
              <a:t>Users</a:t>
            </a:r>
            <a:r>
              <a:rPr lang="en-US" dirty="0" smtClean="0"/>
              <a:t>, who have to use the system directly. The organizations which physically deal with the disaster by aiding the locals, and the aided victims of the </a:t>
            </a:r>
            <a:r>
              <a:rPr lang="en-US" dirty="0" err="1" smtClean="0"/>
              <a:t>disasterous</a:t>
            </a:r>
            <a:r>
              <a:rPr lang="en-US" dirty="0" smtClean="0"/>
              <a:t> event. Examples for emergency services: Red Cross, Police, Fire-fighters... Examples for victims: people from towns caught in hurricane/earthquake/forest fires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4344" y="568831"/>
            <a:ext cx="1189326" cy="118932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4474" y="568831"/>
            <a:ext cx="1189326" cy="1189326"/>
          </a:xfrm>
          <a:prstGeom prst="rect">
            <a:avLst/>
          </a:prstGeom>
        </p:spPr>
      </p:pic>
    </p:spTree>
    <p:extLst>
      <p:ext uri="{BB962C8B-B14F-4D97-AF65-F5344CB8AC3E}">
        <p14:creationId xmlns:p14="http://schemas.microsoft.com/office/powerpoint/2010/main" val="776171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the world a better place?</a:t>
            </a:r>
            <a:endParaRPr lang="he-IL" dirty="0"/>
          </a:p>
        </p:txBody>
      </p:sp>
      <p:pic>
        <p:nvPicPr>
          <p:cNvPr id="1026" name="Picture 2" descr="https://upload.wikimedia.org/wikipedia/en/3/33/Silicon_valley_title.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23690" y="2111666"/>
            <a:ext cx="6494171" cy="3652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7277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for </a:t>
            </a:r>
            <a:r>
              <a:rPr lang="en-US" dirty="0" err="1" smtClean="0"/>
              <a:t>allReady</a:t>
            </a:r>
            <a:endParaRPr lang="en-US" dirty="0"/>
          </a:p>
        </p:txBody>
      </p:sp>
      <p:sp>
        <p:nvSpPr>
          <p:cNvPr id="3" name="Content Placeholder 2"/>
          <p:cNvSpPr>
            <a:spLocks noGrp="1"/>
          </p:cNvSpPr>
          <p:nvPr>
            <p:ph idx="1"/>
          </p:nvPr>
        </p:nvSpPr>
        <p:spPr>
          <a:xfrm>
            <a:off x="838200" y="1825625"/>
            <a:ext cx="6989618" cy="4395066"/>
          </a:xfrm>
        </p:spPr>
        <p:txBody>
          <a:bodyPr>
            <a:normAutofit/>
          </a:bodyPr>
          <a:lstStyle/>
          <a:p>
            <a:r>
              <a:rPr lang="en-US" dirty="0"/>
              <a:t>In all disaster scenarios, the system has to be at least as reliable as "pen and paper". Some disasters may render crucial infrastructures inoperable, thus suitable solutions have to be prepared ahead of time;</a:t>
            </a:r>
          </a:p>
          <a:p>
            <a:pPr lvl="1"/>
            <a:r>
              <a:rPr lang="en-US" dirty="0"/>
              <a:t>for example, in case internet </a:t>
            </a:r>
            <a:r>
              <a:rPr lang="en-US" dirty="0" err="1"/>
              <a:t>connecivity</a:t>
            </a:r>
            <a:r>
              <a:rPr lang="en-US" dirty="0"/>
              <a:t> is weakened or lost at the disaster site, </a:t>
            </a:r>
            <a:r>
              <a:rPr lang="en-US" dirty="0" err="1"/>
              <a:t>allReady's</a:t>
            </a:r>
            <a:r>
              <a:rPr lang="en-US" dirty="0"/>
              <a:t> data transfer can be disrupted and resumed. If necessary, vehicles with </a:t>
            </a:r>
            <a:r>
              <a:rPr lang="en-US" dirty="0" err="1"/>
              <a:t>wi-fi</a:t>
            </a:r>
            <a:r>
              <a:rPr lang="en-US" dirty="0"/>
              <a:t> are brought to the site to allow a complete transfer</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819" y="1690688"/>
            <a:ext cx="3967162" cy="3025540"/>
          </a:xfrm>
          <a:prstGeom prst="rect">
            <a:avLst/>
          </a:prstGeom>
        </p:spPr>
      </p:pic>
    </p:spTree>
    <p:extLst>
      <p:ext uri="{BB962C8B-B14F-4D97-AF65-F5344CB8AC3E}">
        <p14:creationId xmlns:p14="http://schemas.microsoft.com/office/powerpoint/2010/main" val="3994482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for </a:t>
            </a:r>
            <a:r>
              <a:rPr lang="en-US" dirty="0" err="1" smtClean="0"/>
              <a:t>allReady</a:t>
            </a:r>
            <a:endParaRPr lang="en-US" dirty="0"/>
          </a:p>
        </p:txBody>
      </p:sp>
      <p:sp>
        <p:nvSpPr>
          <p:cNvPr id="3" name="Content Placeholder 2"/>
          <p:cNvSpPr>
            <a:spLocks noGrp="1"/>
          </p:cNvSpPr>
          <p:nvPr>
            <p:ph idx="1"/>
          </p:nvPr>
        </p:nvSpPr>
        <p:spPr>
          <a:xfrm>
            <a:off x="838200" y="1825625"/>
            <a:ext cx="6463145" cy="4256520"/>
          </a:xfrm>
        </p:spPr>
        <p:txBody>
          <a:bodyPr>
            <a:normAutofit/>
          </a:bodyPr>
          <a:lstStyle/>
          <a:p>
            <a:r>
              <a:rPr lang="en-US" dirty="0" smtClean="0"/>
              <a:t>Known bugs / issues:</a:t>
            </a:r>
          </a:p>
          <a:p>
            <a:pPr lvl="1"/>
            <a:r>
              <a:rPr lang="en-US" dirty="0" smtClean="0"/>
              <a:t>Missing lots of </a:t>
            </a:r>
            <a:r>
              <a:rPr lang="en-US" dirty="0" err="1" smtClean="0"/>
              <a:t>docmunetation</a:t>
            </a:r>
            <a:endParaRPr lang="en-US" dirty="0" smtClean="0"/>
          </a:p>
          <a:p>
            <a:pPr lvl="1"/>
            <a:r>
              <a:rPr lang="en-US" dirty="0" smtClean="0">
                <a:hlinkClick r:id="rId2"/>
              </a:rPr>
              <a:t>Individual volunteers are unable to contact the admins unless they are part of a registered organization</a:t>
            </a:r>
            <a:endParaRPr lang="en-US" dirty="0" smtClean="0"/>
          </a:p>
          <a:p>
            <a:pPr lvl="1"/>
            <a:r>
              <a:rPr lang="en-US" dirty="0" err="1" smtClean="0">
                <a:hlinkClick r:id="rId3"/>
              </a:rPr>
              <a:t>Inconsistant</a:t>
            </a:r>
            <a:r>
              <a:rPr lang="en-US" dirty="0" smtClean="0">
                <a:hlinkClick r:id="rId3"/>
              </a:rPr>
              <a:t> naming in code</a:t>
            </a:r>
            <a:endParaRPr lang="en-US" dirty="0" smtClean="0"/>
          </a:p>
          <a:p>
            <a:pPr lvl="1"/>
            <a:r>
              <a:rPr lang="en-US" dirty="0" smtClean="0">
                <a:hlinkClick r:id="rId4"/>
              </a:rPr>
              <a:t>In-app map does not support Internet Explorer</a:t>
            </a:r>
            <a:endParaRPr lang="en-US" dirty="0" smtClean="0"/>
          </a:p>
          <a:p>
            <a:pPr lvl="1"/>
            <a:r>
              <a:rPr lang="en-US" dirty="0" smtClean="0">
                <a:hlinkClick r:id="rId5"/>
              </a:rPr>
              <a:t>Missing part in tutorial about </a:t>
            </a:r>
            <a:r>
              <a:rPr lang="en-US" dirty="0" err="1" smtClean="0">
                <a:hlinkClick r:id="rId5"/>
              </a:rPr>
              <a:t>sql</a:t>
            </a:r>
            <a:r>
              <a:rPr lang="en-US" dirty="0" smtClean="0">
                <a:hlinkClick r:id="rId5"/>
              </a:rPr>
              <a:t> handling</a:t>
            </a:r>
            <a:endParaRPr lang="en-US" dirty="0" smtClean="0"/>
          </a:p>
          <a:p>
            <a:pPr lvl="1"/>
            <a:r>
              <a:rPr lang="en-US" dirty="0" smtClean="0">
                <a:hlinkClick r:id="rId6"/>
              </a:rPr>
              <a:t>Volunteers are not messaged / contacted yet in an ordered </a:t>
            </a:r>
            <a:r>
              <a:rPr lang="en-US" dirty="0" err="1" smtClean="0">
                <a:hlinkClick r:id="rId6"/>
              </a:rPr>
              <a:t>fasion</a:t>
            </a:r>
            <a:endParaRPr lang="en-US" dirty="0"/>
          </a:p>
        </p:txBody>
      </p:sp>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03127" y="1825625"/>
            <a:ext cx="3915473" cy="2607766"/>
          </a:xfrm>
          <a:prstGeom prst="rect">
            <a:avLst/>
          </a:prstGeom>
        </p:spPr>
      </p:pic>
    </p:spTree>
    <p:extLst>
      <p:ext uri="{BB962C8B-B14F-4D97-AF65-F5344CB8AC3E}">
        <p14:creationId xmlns:p14="http://schemas.microsoft.com/office/powerpoint/2010/main" val="2675162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a:t>
            </a:r>
            <a:endParaRPr lang="he-IL" dirty="0"/>
          </a:p>
        </p:txBody>
      </p:sp>
      <p:pic>
        <p:nvPicPr>
          <p:cNvPr id="4" name="Content Placeholder 3"/>
          <p:cNvPicPr>
            <a:picLocks noGrp="1" noChangeAspect="1"/>
          </p:cNvPicPr>
          <p:nvPr>
            <p:ph idx="1"/>
          </p:nvPr>
        </p:nvPicPr>
        <p:blipFill>
          <a:blip r:embed="rId3"/>
          <a:stretch>
            <a:fillRect/>
          </a:stretch>
        </p:blipFill>
        <p:spPr>
          <a:xfrm>
            <a:off x="1094983" y="1825625"/>
            <a:ext cx="10002033" cy="4351338"/>
          </a:xfrm>
          <a:prstGeom prst="rect">
            <a:avLst/>
          </a:prstGeom>
        </p:spPr>
      </p:pic>
    </p:spTree>
    <p:extLst>
      <p:ext uri="{BB962C8B-B14F-4D97-AF65-F5344CB8AC3E}">
        <p14:creationId xmlns:p14="http://schemas.microsoft.com/office/powerpoint/2010/main" val="178563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Active</a:t>
            </a:r>
          </a:p>
        </p:txBody>
      </p:sp>
      <p:pic>
        <p:nvPicPr>
          <p:cNvPr id="4" name="Content Placeholder 3"/>
          <p:cNvPicPr>
            <a:picLocks noGrp="1" noChangeAspect="1"/>
          </p:cNvPicPr>
          <p:nvPr>
            <p:ph idx="1"/>
          </p:nvPr>
        </p:nvPicPr>
        <p:blipFill>
          <a:blip r:embed="rId3"/>
          <a:stretch>
            <a:fillRect/>
          </a:stretch>
        </p:blipFill>
        <p:spPr>
          <a:xfrm>
            <a:off x="2332324" y="1825625"/>
            <a:ext cx="7527352" cy="4351338"/>
          </a:xfrm>
          <a:prstGeom prst="rect">
            <a:avLst/>
          </a:prstGeom>
        </p:spPr>
      </p:pic>
    </p:spTree>
    <p:extLst>
      <p:ext uri="{BB962C8B-B14F-4D97-AF65-F5344CB8AC3E}">
        <p14:creationId xmlns:p14="http://schemas.microsoft.com/office/powerpoint/2010/main" val="1047838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Active </a:t>
            </a:r>
          </a:p>
        </p:txBody>
      </p:sp>
      <p:pic>
        <p:nvPicPr>
          <p:cNvPr id="4" name="Content Placeholder 3"/>
          <p:cNvPicPr>
            <a:picLocks noGrp="1" noChangeAspect="1"/>
          </p:cNvPicPr>
          <p:nvPr>
            <p:ph idx="1"/>
          </p:nvPr>
        </p:nvPicPr>
        <p:blipFill>
          <a:blip r:embed="rId3"/>
          <a:stretch>
            <a:fillRect/>
          </a:stretch>
        </p:blipFill>
        <p:spPr>
          <a:xfrm>
            <a:off x="2625869" y="1825625"/>
            <a:ext cx="6940262" cy="4351338"/>
          </a:xfrm>
          <a:prstGeom prst="rect">
            <a:avLst/>
          </a:prstGeom>
        </p:spPr>
      </p:pic>
    </p:spTree>
    <p:extLst>
      <p:ext uri="{BB962C8B-B14F-4D97-AF65-F5344CB8AC3E}">
        <p14:creationId xmlns:p14="http://schemas.microsoft.com/office/powerpoint/2010/main" val="3123161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Active</a:t>
            </a:r>
          </a:p>
        </p:txBody>
      </p:sp>
      <p:pic>
        <p:nvPicPr>
          <p:cNvPr id="4" name="Content Placeholder 3"/>
          <p:cNvPicPr>
            <a:picLocks noGrp="1" noChangeAspect="1"/>
          </p:cNvPicPr>
          <p:nvPr>
            <p:ph idx="1"/>
          </p:nvPr>
        </p:nvPicPr>
        <p:blipFill>
          <a:blip r:embed="rId3"/>
          <a:stretch>
            <a:fillRect/>
          </a:stretch>
        </p:blipFill>
        <p:spPr>
          <a:xfrm>
            <a:off x="1899296" y="1825625"/>
            <a:ext cx="8393407" cy="4351338"/>
          </a:xfrm>
          <a:prstGeom prst="rect">
            <a:avLst/>
          </a:prstGeom>
        </p:spPr>
      </p:pic>
    </p:spTree>
    <p:extLst>
      <p:ext uri="{BB962C8B-B14F-4D97-AF65-F5344CB8AC3E}">
        <p14:creationId xmlns:p14="http://schemas.microsoft.com/office/powerpoint/2010/main" val="2652176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Architecture - This a place holder ###</a:t>
            </a:r>
            <a:endParaRPr lang="he-IL" dirty="0"/>
          </a:p>
        </p:txBody>
      </p:sp>
      <p:sp>
        <p:nvSpPr>
          <p:cNvPr id="3" name="Content Placeholder 2"/>
          <p:cNvSpPr>
            <a:spLocks noGrp="1"/>
          </p:cNvSpPr>
          <p:nvPr>
            <p:ph idx="1"/>
          </p:nvPr>
        </p:nvSpPr>
        <p:spPr/>
        <p:txBody>
          <a:bodyPr>
            <a:normAutofit fontScale="92500" lnSpcReduction="10000"/>
          </a:bodyPr>
          <a:lstStyle/>
          <a:p>
            <a:r>
              <a:rPr lang="en-US" b="1" dirty="0"/>
              <a:t>Cloud services</a:t>
            </a:r>
          </a:p>
          <a:p>
            <a:pPr lvl="1"/>
            <a:r>
              <a:rPr lang="en-US" dirty="0"/>
              <a:t>The </a:t>
            </a:r>
            <a:r>
              <a:rPr lang="en-US" dirty="0" err="1"/>
              <a:t>allReady</a:t>
            </a:r>
            <a:r>
              <a:rPr lang="en-US" dirty="0"/>
              <a:t> web project is designed to be hosted in Microsoft Azure. The following services are used by this application when running in Azure:</a:t>
            </a:r>
          </a:p>
          <a:p>
            <a:pPr lvl="1"/>
            <a:r>
              <a:rPr lang="en-US" dirty="0"/>
              <a:t>App Service Web Apps: hosts the web application.</a:t>
            </a:r>
          </a:p>
          <a:p>
            <a:pPr lvl="1"/>
            <a:r>
              <a:rPr lang="en-US" dirty="0"/>
              <a:t>SQL Database: storage of relational data.</a:t>
            </a:r>
          </a:p>
          <a:p>
            <a:pPr lvl="1"/>
            <a:r>
              <a:rPr lang="en-US" dirty="0"/>
              <a:t>Storage: storage of uploaded BLOB data.</a:t>
            </a:r>
          </a:p>
          <a:p>
            <a:r>
              <a:rPr lang="en-US" b="1" dirty="0"/>
              <a:t>Authentication</a:t>
            </a:r>
          </a:p>
          <a:p>
            <a:pPr lvl="1"/>
            <a:r>
              <a:rPr lang="en-US" dirty="0"/>
              <a:t>Authentication of web site mobile app users leverages OAuth 2.0 with credentials from external authentication providers such as Facebook, Twitter, Google or Microsoft. Users can use their existing social media accounts to sign into the web site or mobile app. For more information, see Enabling authentication using external providers.</a:t>
            </a:r>
          </a:p>
          <a:p>
            <a:r>
              <a:rPr lang="en-US" b="1" dirty="0"/>
              <a:t>Cross-platform mobile app</a:t>
            </a:r>
          </a:p>
          <a:p>
            <a:endParaRPr lang="en-US" dirty="0"/>
          </a:p>
          <a:p>
            <a:pPr lvl="1"/>
            <a:endParaRPr lang="he-IL" dirty="0"/>
          </a:p>
        </p:txBody>
      </p:sp>
    </p:spTree>
    <p:extLst>
      <p:ext uri="{BB962C8B-B14F-4D97-AF65-F5344CB8AC3E}">
        <p14:creationId xmlns:p14="http://schemas.microsoft.com/office/powerpoint/2010/main" val="2918264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Changeability</a:t>
            </a:r>
            <a:endParaRPr lang="he-IL" dirty="0"/>
          </a:p>
        </p:txBody>
      </p:sp>
      <p:sp>
        <p:nvSpPr>
          <p:cNvPr id="3" name="Content Placeholder 2"/>
          <p:cNvSpPr>
            <a:spLocks noGrp="1"/>
          </p:cNvSpPr>
          <p:nvPr>
            <p:ph idx="1"/>
          </p:nvPr>
        </p:nvSpPr>
        <p:spPr>
          <a:xfrm>
            <a:off x="703730" y="1785284"/>
            <a:ext cx="10515600" cy="4351338"/>
          </a:xfrm>
        </p:spPr>
        <p:txBody>
          <a:bodyPr/>
          <a:lstStyle/>
          <a:p>
            <a:r>
              <a:rPr lang="en-US" dirty="0"/>
              <a:t>Robustness over quick cycles of delivery</a:t>
            </a:r>
          </a:p>
          <a:p>
            <a:pPr lvl="1"/>
            <a:r>
              <a:rPr lang="en-US" b="1" dirty="0"/>
              <a:t>Standardization</a:t>
            </a:r>
          </a:p>
          <a:p>
            <a:pPr lvl="2"/>
            <a:r>
              <a:rPr lang="en-US" dirty="0">
                <a:hlinkClick r:id="rId3"/>
              </a:rPr>
              <a:t>How changing the DB is handled</a:t>
            </a:r>
            <a:r>
              <a:rPr lang="en-US" dirty="0"/>
              <a:t>(using EF Core migrations)</a:t>
            </a:r>
          </a:p>
          <a:p>
            <a:pPr lvl="2"/>
            <a:r>
              <a:rPr lang="en-US" dirty="0">
                <a:hlinkClick r:id="rId4"/>
              </a:rPr>
              <a:t>Work with git</a:t>
            </a:r>
            <a:endParaRPr lang="en-US" dirty="0"/>
          </a:p>
          <a:p>
            <a:pPr lvl="2"/>
            <a:r>
              <a:rPr lang="en-US" dirty="0">
                <a:hlinkClick r:id="rId5"/>
              </a:rPr>
              <a:t>Testing UI changes</a:t>
            </a:r>
            <a:r>
              <a:rPr lang="en-US" dirty="0"/>
              <a:t> (using </a:t>
            </a:r>
            <a:r>
              <a:rPr lang="en-US" dirty="0">
                <a:hlinkClick r:id="rId6"/>
              </a:rPr>
              <a:t>Canopy</a:t>
            </a:r>
            <a:r>
              <a:rPr lang="en-US" dirty="0"/>
              <a:t>)</a:t>
            </a:r>
          </a:p>
          <a:p>
            <a:pPr lvl="2"/>
            <a:r>
              <a:rPr lang="en-US" dirty="0">
                <a:hlinkClick r:id="rId7"/>
              </a:rPr>
              <a:t>Validating code correctness</a:t>
            </a:r>
            <a:r>
              <a:rPr lang="en-US" dirty="0"/>
              <a:t> using </a:t>
            </a:r>
            <a:r>
              <a:rPr lang="en-US" dirty="0" err="1">
                <a:hlinkClick r:id="rId8"/>
              </a:rPr>
              <a:t>ver</a:t>
            </a:r>
            <a:r>
              <a:rPr lang="en-US" dirty="0">
                <a:hlinkClick r:id="rId8"/>
              </a:rPr>
              <a:t> 1000 unit tests</a:t>
            </a:r>
            <a:r>
              <a:rPr lang="en-US" dirty="0"/>
              <a:t>.</a:t>
            </a:r>
          </a:p>
          <a:p>
            <a:pPr lvl="2"/>
            <a:r>
              <a:rPr lang="en-US" dirty="0"/>
              <a:t>CI using  </a:t>
            </a:r>
            <a:r>
              <a:rPr lang="en-US" dirty="0" err="1">
                <a:hlinkClick r:id="rId9"/>
              </a:rPr>
              <a:t>AppVeyor</a:t>
            </a:r>
            <a:endParaRPr lang="en-US" dirty="0"/>
          </a:p>
          <a:p>
            <a:pPr lvl="3"/>
            <a:r>
              <a:rPr lang="en-US" dirty="0"/>
              <a:t>Every pull request triggers a CI build (compile and run unit tests). This workflow gives more confidence that the code being merged to master isn't breaking anything. </a:t>
            </a:r>
          </a:p>
          <a:p>
            <a:pPr lvl="2"/>
            <a:endParaRPr lang="he-IL" dirty="0"/>
          </a:p>
        </p:txBody>
      </p:sp>
    </p:spTree>
    <p:extLst>
      <p:ext uri="{BB962C8B-B14F-4D97-AF65-F5344CB8AC3E}">
        <p14:creationId xmlns:p14="http://schemas.microsoft.com/office/powerpoint/2010/main" val="3659373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Evolution required Qualities</a:t>
            </a:r>
            <a:endParaRPr lang="he-IL"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66417482"/>
              </p:ext>
            </p:extLst>
          </p:nvPr>
        </p:nvGraphicFramePr>
        <p:xfrm>
          <a:off x="416856" y="1690688"/>
          <a:ext cx="10797990" cy="4387382"/>
        </p:xfrm>
        <a:graphic>
          <a:graphicData uri="http://schemas.openxmlformats.org/drawingml/2006/table">
            <a:tbl>
              <a:tblPr/>
              <a:tblGrid>
                <a:gridCol w="5398995">
                  <a:extLst>
                    <a:ext uri="{9D8B030D-6E8A-4147-A177-3AD203B41FA5}">
                      <a16:colId xmlns:a16="http://schemas.microsoft.com/office/drawing/2014/main" val="1620508314"/>
                    </a:ext>
                  </a:extLst>
                </a:gridCol>
                <a:gridCol w="5398995">
                  <a:extLst>
                    <a:ext uri="{9D8B030D-6E8A-4147-A177-3AD203B41FA5}">
                      <a16:colId xmlns:a16="http://schemas.microsoft.com/office/drawing/2014/main" val="59415559"/>
                    </a:ext>
                  </a:extLst>
                </a:gridCol>
              </a:tblGrid>
              <a:tr h="531803">
                <a:tc>
                  <a:txBody>
                    <a:bodyPr/>
                    <a:lstStyle/>
                    <a:p>
                      <a:r>
                        <a:rPr lang="en-US" b="1">
                          <a:effectLst/>
                        </a:rPr>
                        <a:t>_ Requirement _</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b="1">
                          <a:effectLst/>
                        </a:rPr>
                        <a:t>_ How Met _</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684775441"/>
                  </a:ext>
                </a:extLst>
              </a:tr>
              <a:tr h="1728363">
                <a:tc>
                  <a:txBody>
                    <a:bodyPr/>
                    <a:lstStyle/>
                    <a:p>
                      <a:r>
                        <a:rPr lang="en-US">
                          <a:effectLst/>
                        </a:rPr>
                        <a:t>_ </a:t>
                      </a:r>
                      <a:r>
                        <a:rPr lang="en-US" b="1">
                          <a:effectLst/>
                        </a:rPr>
                        <a:t>1. The app must be easy to maintain cross-platform</a:t>
                      </a:r>
                      <a:r>
                        <a:rPr lang="en-US">
                          <a:effectLst/>
                        </a:rPr>
                        <a:t> _</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i="1">
                          <a:effectLst/>
                        </a:rPr>
                        <a:t>The app is built using Xamarin – thus ensuring having maximum of shared code between multiple platforms</a:t>
                      </a:r>
                      <a:endParaRPr lang="en-US">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441055649"/>
                  </a:ext>
                </a:extLst>
              </a:tr>
              <a:tr h="2127216">
                <a:tc>
                  <a:txBody>
                    <a:bodyPr/>
                    <a:lstStyle/>
                    <a:p>
                      <a:r>
                        <a:rPr lang="en-US" dirty="0">
                          <a:effectLst/>
                        </a:rPr>
                        <a:t>_ </a:t>
                      </a:r>
                      <a:r>
                        <a:rPr lang="en-US" b="1" dirty="0">
                          <a:effectLst/>
                        </a:rPr>
                        <a:t>2. Avoid database update conflicts</a:t>
                      </a:r>
                      <a:r>
                        <a:rPr lang="en-US" dirty="0">
                          <a:effectLst/>
                        </a:rPr>
                        <a:t> _</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i="1" dirty="0">
                          <a:effectLst/>
                        </a:rPr>
                        <a:t>Updates to the database are done using EF Core migrations. Before creating a pull request – it should be tested on a clean checkout of master branch.</a:t>
                      </a:r>
                      <a:endParaRPr lang="en-US" dirty="0">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370265317"/>
                  </a:ext>
                </a:extLst>
              </a:tr>
            </a:tbl>
          </a:graphicData>
        </a:graphic>
      </p:graphicFrame>
    </p:spTree>
    <p:extLst>
      <p:ext uri="{BB962C8B-B14F-4D97-AF65-F5344CB8AC3E}">
        <p14:creationId xmlns:p14="http://schemas.microsoft.com/office/powerpoint/2010/main" val="4294084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352" y="203761"/>
            <a:ext cx="10515600" cy="1325563"/>
          </a:xfrm>
        </p:spPr>
        <p:txBody>
          <a:bodyPr/>
          <a:lstStyle/>
          <a:p>
            <a:r>
              <a:rPr lang="en-US" b="1" dirty="0"/>
              <a:t>Availability and Resilience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25758327"/>
              </p:ext>
            </p:extLst>
          </p:nvPr>
        </p:nvGraphicFramePr>
        <p:xfrm>
          <a:off x="672352" y="1341531"/>
          <a:ext cx="10847296" cy="5174250"/>
        </p:xfrm>
        <a:graphic>
          <a:graphicData uri="http://schemas.openxmlformats.org/drawingml/2006/table">
            <a:tbl>
              <a:tblPr/>
              <a:tblGrid>
                <a:gridCol w="5423648">
                  <a:extLst>
                    <a:ext uri="{9D8B030D-6E8A-4147-A177-3AD203B41FA5}">
                      <a16:colId xmlns:a16="http://schemas.microsoft.com/office/drawing/2014/main" val="1966706532"/>
                    </a:ext>
                  </a:extLst>
                </a:gridCol>
                <a:gridCol w="5423648">
                  <a:extLst>
                    <a:ext uri="{9D8B030D-6E8A-4147-A177-3AD203B41FA5}">
                      <a16:colId xmlns:a16="http://schemas.microsoft.com/office/drawing/2014/main" val="1756872130"/>
                    </a:ext>
                  </a:extLst>
                </a:gridCol>
              </a:tblGrid>
              <a:tr h="189189">
                <a:tc>
                  <a:txBody>
                    <a:bodyPr/>
                    <a:lstStyle/>
                    <a:p>
                      <a:r>
                        <a:rPr lang="en-US" sz="1800" b="1">
                          <a:effectLst/>
                        </a:rPr>
                        <a:t>_ Requirement _</a:t>
                      </a: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800" b="1">
                          <a:effectLst/>
                        </a:rPr>
                        <a:t>_ How Met _</a:t>
                      </a: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741196484"/>
                  </a:ext>
                </a:extLst>
              </a:tr>
              <a:tr h="472972">
                <a:tc>
                  <a:txBody>
                    <a:bodyPr/>
                    <a:lstStyle/>
                    <a:p>
                      <a:r>
                        <a:rPr lang="en-US" sz="1800">
                          <a:effectLst/>
                        </a:rPr>
                        <a:t>_ </a:t>
                      </a:r>
                      <a:r>
                        <a:rPr lang="en-US" sz="1800" b="1">
                          <a:effectLst/>
                        </a:rPr>
                        <a:t>1. There should be no single point of failure</a:t>
                      </a:r>
                      <a:r>
                        <a:rPr lang="en-US" sz="1800">
                          <a:effectLst/>
                        </a:rPr>
                        <a:t> _</a:t>
                      </a: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800" i="1" dirty="0">
                          <a:effectLst/>
                        </a:rPr>
                        <a:t>The service is hosted By </a:t>
                      </a:r>
                      <a:r>
                        <a:rPr lang="en-US" sz="1800" b="1" i="1" dirty="0">
                          <a:effectLst/>
                        </a:rPr>
                        <a:t>Azure</a:t>
                      </a:r>
                      <a:r>
                        <a:rPr lang="en-US" sz="1800" i="1" dirty="0">
                          <a:effectLst/>
                        </a:rPr>
                        <a:t> which offers distributed and scalable services.</a:t>
                      </a:r>
                      <a:endParaRPr lang="en-US" sz="1800" dirty="0">
                        <a:effectLst/>
                      </a:endParaRP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170962284"/>
                  </a:ext>
                </a:extLst>
              </a:tr>
              <a:tr h="1182429">
                <a:tc>
                  <a:txBody>
                    <a:bodyPr/>
                    <a:lstStyle/>
                    <a:p>
                      <a:r>
                        <a:rPr lang="en-US" sz="1800">
                          <a:effectLst/>
                        </a:rPr>
                        <a:t>_ </a:t>
                      </a:r>
                      <a:r>
                        <a:rPr lang="en-US" sz="1800" b="1">
                          <a:effectLst/>
                        </a:rPr>
                        <a:t>2. The service must be available on demand in times of need</a:t>
                      </a:r>
                      <a:r>
                        <a:rPr lang="en-US" sz="1800">
                          <a:effectLst/>
                        </a:rPr>
                        <a:t> _</a:t>
                      </a: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800" i="1" dirty="0">
                          <a:effectLst/>
                        </a:rPr>
                        <a:t>To avoid the overhead of a full deployment chain – the service is hosted by </a:t>
                      </a:r>
                      <a:r>
                        <a:rPr lang="en-US" sz="1800" b="1" i="1" dirty="0">
                          <a:effectLst/>
                        </a:rPr>
                        <a:t>Azure</a:t>
                      </a:r>
                      <a:r>
                        <a:rPr lang="en-US" sz="1800" i="1" dirty="0">
                          <a:effectLst/>
                        </a:rPr>
                        <a:t>. This allows the service to be up constantly on one hand and avoiding the price of maintaining a server on the other hand (using auto-scale provided by Azure)</a:t>
                      </a:r>
                      <a:endParaRPr lang="en-US" sz="1800" dirty="0">
                        <a:effectLst/>
                      </a:endParaRP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684637609"/>
                  </a:ext>
                </a:extLst>
              </a:tr>
              <a:tr h="1466212">
                <a:tc>
                  <a:txBody>
                    <a:bodyPr/>
                    <a:lstStyle/>
                    <a:p>
                      <a:r>
                        <a:rPr lang="en-US" sz="1800" dirty="0">
                          <a:effectLst/>
                        </a:rPr>
                        <a:t>_ </a:t>
                      </a:r>
                      <a:r>
                        <a:rPr lang="en-US" sz="1800" b="1" dirty="0">
                          <a:effectLst/>
                        </a:rPr>
                        <a:t>3. New contributions should not brake old features</a:t>
                      </a:r>
                      <a:r>
                        <a:rPr lang="en-US" sz="1800" dirty="0">
                          <a:effectLst/>
                        </a:rPr>
                        <a:t> _</a:t>
                      </a: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800" dirty="0">
                          <a:effectLst/>
                        </a:rPr>
                        <a:t>_There is a test suit that contains over 1000 tests. Contributors are encouraged run them and new ones for any new contribution. Every</a:t>
                      </a:r>
                      <a:r>
                        <a:rPr lang="en-US" sz="1800" i="1" dirty="0">
                          <a:effectLst/>
                        </a:rPr>
                        <a:t> pull request</a:t>
                      </a:r>
                      <a:r>
                        <a:rPr lang="en-US" sz="1800" dirty="0">
                          <a:effectLst/>
                        </a:rPr>
                        <a:t> triggers a </a:t>
                      </a:r>
                      <a:r>
                        <a:rPr lang="en-US" sz="1800" b="1" dirty="0">
                          <a:effectLst/>
                        </a:rPr>
                        <a:t>CI</a:t>
                      </a:r>
                      <a:r>
                        <a:rPr lang="en-US" sz="1800" dirty="0">
                          <a:effectLst/>
                        </a:rPr>
                        <a:t> build (compile and run unit tests). This gives more confidence that the code being merged to master isn't breaking anything.</a:t>
                      </a: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429733120"/>
                  </a:ext>
                </a:extLst>
              </a:tr>
              <a:tr h="1040537">
                <a:tc>
                  <a:txBody>
                    <a:bodyPr/>
                    <a:lstStyle/>
                    <a:p>
                      <a:r>
                        <a:rPr lang="en-US" sz="1800">
                          <a:effectLst/>
                        </a:rPr>
                        <a:t>_ </a:t>
                      </a:r>
                      <a:r>
                        <a:rPr lang="en-US" sz="1800" b="1">
                          <a:effectLst/>
                        </a:rPr>
                        <a:t>4. The service should function also when there is no reliable internet connection</a:t>
                      </a:r>
                      <a:r>
                        <a:rPr lang="en-US" sz="1800">
                          <a:effectLst/>
                        </a:rPr>
                        <a:t> _</a:t>
                      </a: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800" u="none" strike="noStrike" dirty="0">
                          <a:solidFill>
                            <a:srgbClr val="0366D6"/>
                          </a:solidFill>
                          <a:effectLst/>
                          <a:hlinkClick r:id="rId2"/>
                        </a:rPr>
                        <a:t>Messages are being using "post"</a:t>
                      </a:r>
                      <a:r>
                        <a:rPr lang="en-US" sz="1800" dirty="0">
                          <a:effectLst/>
                        </a:rPr>
                        <a:t> _(rather than "get") for utilizing connection while available – even for a brief moment. In</a:t>
                      </a:r>
                      <a:r>
                        <a:rPr lang="en-US" sz="1800" i="1" dirty="0">
                          <a:effectLst/>
                        </a:rPr>
                        <a:t> addition – the cellular network is being used as well for sending messages.</a:t>
                      </a:r>
                      <a:endParaRPr lang="en-US" sz="1800" dirty="0">
                        <a:effectLst/>
                      </a:endParaRPr>
                    </a:p>
                  </a:txBody>
                  <a:tcPr marL="51239" marR="51239"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614388193"/>
                  </a:ext>
                </a:extLst>
              </a:tr>
            </a:tbl>
          </a:graphicData>
        </a:graphic>
      </p:graphicFrame>
    </p:spTree>
    <p:extLst>
      <p:ext uri="{BB962C8B-B14F-4D97-AF65-F5344CB8AC3E}">
        <p14:creationId xmlns:p14="http://schemas.microsoft.com/office/powerpoint/2010/main" val="834169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Introduction</a:t>
            </a:r>
          </a:p>
        </p:txBody>
      </p:sp>
      <p:pic>
        <p:nvPicPr>
          <p:cNvPr id="2050" name="Picture 2" descr="all-ready-project-banner.jp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714750" y="2963069"/>
            <a:ext cx="47625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482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he-IL" dirty="0"/>
          </a:p>
        </p:txBody>
      </p:sp>
      <p:sp>
        <p:nvSpPr>
          <p:cNvPr id="3" name="Content Placeholder 2"/>
          <p:cNvSpPr>
            <a:spLocks noGrp="1"/>
          </p:cNvSpPr>
          <p:nvPr>
            <p:ph idx="1"/>
          </p:nvPr>
        </p:nvSpPr>
        <p:spPr/>
        <p:txBody>
          <a:bodyPr>
            <a:normAutofit/>
          </a:bodyPr>
          <a:lstStyle/>
          <a:p>
            <a:r>
              <a:rPr lang="en-US" b="1" dirty="0"/>
              <a:t>Guides &amp; Getting involved</a:t>
            </a:r>
          </a:p>
          <a:p>
            <a:r>
              <a:rPr lang="en-US" dirty="0"/>
              <a:t>You can get involved in the following areas: Individual / Technology / Government Agency / Private Sector / NGO and Non-Profit / Other</a:t>
            </a:r>
          </a:p>
          <a:p>
            <a:r>
              <a:rPr lang="en-US" dirty="0">
                <a:hlinkClick r:id="rId3"/>
              </a:rPr>
              <a:t>Volunteer Sign-up page</a:t>
            </a:r>
            <a:endParaRPr lang="en-US" dirty="0"/>
          </a:p>
          <a:p>
            <a:r>
              <a:rPr lang="en-US" dirty="0">
                <a:hlinkClick r:id="rId4"/>
              </a:rPr>
              <a:t>Setup guide for developers</a:t>
            </a:r>
            <a:r>
              <a:rPr lang="en-US" dirty="0"/>
              <a:t> SDKs supporting </a:t>
            </a:r>
            <a:r>
              <a:rPr lang="en-US" dirty="0" err="1"/>
              <a:t>.Net</a:t>
            </a:r>
            <a:r>
              <a:rPr lang="en-US" dirty="0"/>
              <a:t> / Linux / Mac OS X</a:t>
            </a:r>
          </a:p>
          <a:p>
            <a:r>
              <a:rPr lang="en-US" dirty="0">
                <a:hlinkClick r:id="rId5"/>
              </a:rPr>
              <a:t>Software </a:t>
            </a:r>
            <a:r>
              <a:rPr lang="en-US" dirty="0" err="1">
                <a:hlinkClick r:id="rId5"/>
              </a:rPr>
              <a:t>instal</a:t>
            </a:r>
            <a:r>
              <a:rPr lang="en-US" dirty="0"/>
              <a:t> Includes: General Install Steps Getting the Source Code Web Solution Running Test Cases Mobile Solution</a:t>
            </a:r>
          </a:p>
          <a:p>
            <a:r>
              <a:rPr lang="en-US" dirty="0">
                <a:hlinkClick r:id="rId6"/>
              </a:rPr>
              <a:t>Work with Git</a:t>
            </a:r>
            <a:r>
              <a:rPr lang="en-US" dirty="0"/>
              <a:t> Assuming you've already installed Git, but don't know how to use it yet.</a:t>
            </a:r>
          </a:p>
          <a:p>
            <a:endParaRPr lang="he-IL" dirty="0"/>
          </a:p>
        </p:txBody>
      </p:sp>
    </p:spTree>
    <p:extLst>
      <p:ext uri="{BB962C8B-B14F-4D97-AF65-F5344CB8AC3E}">
        <p14:creationId xmlns:p14="http://schemas.microsoft.com/office/powerpoint/2010/main" val="116216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Alternatives</a:t>
            </a:r>
            <a:endParaRPr lang="en-US" dirty="0"/>
          </a:p>
        </p:txBody>
      </p:sp>
      <p:sp>
        <p:nvSpPr>
          <p:cNvPr id="6" name="TextBox 5"/>
          <p:cNvSpPr txBox="1"/>
          <p:nvPr/>
        </p:nvSpPr>
        <p:spPr>
          <a:xfrm>
            <a:off x="838200" y="1295833"/>
            <a:ext cx="4724400" cy="5909310"/>
          </a:xfrm>
          <a:prstGeom prst="rect">
            <a:avLst/>
          </a:prstGeom>
          <a:noFill/>
        </p:spPr>
        <p:txBody>
          <a:bodyPr wrap="square" rtlCol="0">
            <a:spAutoFit/>
          </a:bodyPr>
          <a:lstStyle/>
          <a:p>
            <a:r>
              <a:rPr lang="en-US" b="1" u="sng" dirty="0" err="1">
                <a:hlinkClick r:id="rId2"/>
              </a:rPr>
              <a:t>BioSense</a:t>
            </a:r>
            <a:r>
              <a:rPr lang="en-US" b="1" u="sng" dirty="0">
                <a:hlinkClick r:id="rId2"/>
              </a:rPr>
              <a:t> Project</a:t>
            </a:r>
            <a:r>
              <a:rPr lang="en-US" dirty="0"/>
              <a:t> </a:t>
            </a:r>
            <a:endParaRPr lang="en-US" dirty="0" smtClean="0"/>
          </a:p>
          <a:p>
            <a:endParaRPr lang="en-US" b="1" u="sng" dirty="0">
              <a:hlinkClick r:id="rId3"/>
            </a:endParaRPr>
          </a:p>
          <a:p>
            <a:r>
              <a:rPr lang="en-US" b="1" u="sng" dirty="0" smtClean="0">
                <a:hlinkClick r:id="rId3"/>
              </a:rPr>
              <a:t>Caribbean </a:t>
            </a:r>
            <a:r>
              <a:rPr lang="en-US" b="1" u="sng" dirty="0">
                <a:hlinkClick r:id="rId3"/>
              </a:rPr>
              <a:t>Disaster Emergency Response Agency (CDERA)</a:t>
            </a:r>
            <a:r>
              <a:rPr lang="en-US" dirty="0"/>
              <a:t> </a:t>
            </a:r>
            <a:endParaRPr lang="en-US" dirty="0" smtClean="0"/>
          </a:p>
          <a:p>
            <a:endParaRPr lang="en-US" b="1" u="sng" dirty="0">
              <a:hlinkClick r:id="rId4"/>
            </a:endParaRPr>
          </a:p>
          <a:p>
            <a:r>
              <a:rPr lang="en-US" b="1" u="sng" dirty="0" smtClean="0">
                <a:hlinkClick r:id="rId4"/>
              </a:rPr>
              <a:t>CDC </a:t>
            </a:r>
            <a:r>
              <a:rPr lang="en-US" b="1" u="sng" dirty="0">
                <a:hlinkClick r:id="rId4"/>
              </a:rPr>
              <a:t>Widgets &amp; Gadgets</a:t>
            </a:r>
            <a:r>
              <a:rPr lang="en-US" dirty="0"/>
              <a:t> </a:t>
            </a:r>
            <a:endParaRPr lang="en-US" dirty="0" smtClean="0"/>
          </a:p>
          <a:p>
            <a:endParaRPr lang="en-US" b="1" u="sng" dirty="0">
              <a:hlinkClick r:id="rId5"/>
            </a:endParaRPr>
          </a:p>
          <a:p>
            <a:r>
              <a:rPr lang="en-US" b="1" u="sng" dirty="0" smtClean="0">
                <a:hlinkClick r:id="rId5"/>
              </a:rPr>
              <a:t>Countermeasure </a:t>
            </a:r>
            <a:r>
              <a:rPr lang="en-US" b="1" u="sng" dirty="0">
                <a:hlinkClick r:id="rId5"/>
              </a:rPr>
              <a:t>Tracking System (CTS)</a:t>
            </a:r>
            <a:r>
              <a:rPr lang="en-US" dirty="0"/>
              <a:t> </a:t>
            </a:r>
            <a:endParaRPr lang="en-US" dirty="0" smtClean="0"/>
          </a:p>
          <a:p>
            <a:endParaRPr lang="en-US" b="1" u="sng" dirty="0">
              <a:hlinkClick r:id="rId6"/>
            </a:endParaRPr>
          </a:p>
          <a:p>
            <a:r>
              <a:rPr lang="en-US" b="1" u="sng" dirty="0" smtClean="0">
                <a:hlinkClick r:id="rId6"/>
              </a:rPr>
              <a:t>Federal </a:t>
            </a:r>
            <a:r>
              <a:rPr lang="en-US" b="1" u="sng" dirty="0">
                <a:hlinkClick r:id="rId6"/>
              </a:rPr>
              <a:t>Emergency Management Agency (FEMA)</a:t>
            </a:r>
            <a:r>
              <a:rPr lang="en-US" dirty="0"/>
              <a:t> </a:t>
            </a:r>
            <a:endParaRPr lang="en-US" dirty="0" smtClean="0"/>
          </a:p>
          <a:p>
            <a:endParaRPr lang="en-US" b="1" u="sng" dirty="0">
              <a:hlinkClick r:id="rId7"/>
            </a:endParaRPr>
          </a:p>
          <a:p>
            <a:r>
              <a:rPr lang="en-US" b="1" u="sng" dirty="0" err="1" smtClean="0">
                <a:hlinkClick r:id="rId7"/>
              </a:rPr>
              <a:t>FrontlineSMS</a:t>
            </a:r>
            <a:r>
              <a:rPr lang="en-US" dirty="0"/>
              <a:t> </a:t>
            </a:r>
            <a:endParaRPr lang="en-US" dirty="0" smtClean="0"/>
          </a:p>
          <a:p>
            <a:endParaRPr lang="en-US" b="1" u="sng" dirty="0">
              <a:hlinkClick r:id="rId8"/>
            </a:endParaRPr>
          </a:p>
          <a:p>
            <a:r>
              <a:rPr lang="en-US" b="1" u="sng" dirty="0" smtClean="0">
                <a:hlinkClick r:id="rId8"/>
              </a:rPr>
              <a:t>Global </a:t>
            </a:r>
            <a:r>
              <a:rPr lang="en-US" b="1" u="sng" dirty="0">
                <a:hlinkClick r:id="rId8"/>
              </a:rPr>
              <a:t>Disaster Information Network (GDIN</a:t>
            </a:r>
            <a:r>
              <a:rPr lang="en-US" b="1" u="sng" dirty="0" smtClean="0">
                <a:hlinkClick r:id="rId8"/>
              </a:rPr>
              <a:t>)</a:t>
            </a:r>
            <a:endParaRPr lang="en-US" dirty="0" smtClean="0"/>
          </a:p>
          <a:p>
            <a:endParaRPr lang="en-US" b="1" u="sng" dirty="0">
              <a:hlinkClick r:id="rId9"/>
            </a:endParaRPr>
          </a:p>
          <a:p>
            <a:r>
              <a:rPr lang="en-US" b="1" u="sng" dirty="0" smtClean="0">
                <a:hlinkClick r:id="rId9"/>
              </a:rPr>
              <a:t>Health </a:t>
            </a:r>
            <a:r>
              <a:rPr lang="en-US" b="1" u="sng" dirty="0">
                <a:hlinkClick r:id="rId9"/>
              </a:rPr>
              <a:t>Alert Network (HAN</a:t>
            </a:r>
            <a:r>
              <a:rPr lang="en-US" b="1" u="sng" dirty="0" smtClean="0">
                <a:hlinkClick r:id="rId9"/>
              </a:rPr>
              <a:t>)</a:t>
            </a:r>
            <a:endParaRPr lang="en-US" b="1" u="sng" dirty="0" smtClean="0"/>
          </a:p>
          <a:p>
            <a:endParaRPr lang="en-US" dirty="0"/>
          </a:p>
          <a:p>
            <a:r>
              <a:rPr lang="en-US" b="1" u="sng" dirty="0">
                <a:hlinkClick r:id="rId10"/>
              </a:rPr>
              <a:t>HHS Office of Preparedness &amp; Medical Emergency </a:t>
            </a:r>
            <a:r>
              <a:rPr lang="en-US" b="1" u="sng" dirty="0" smtClean="0">
                <a:hlinkClick r:id="rId10"/>
              </a:rPr>
              <a:t>Response</a:t>
            </a:r>
            <a:endParaRPr lang="en-US" b="1" u="sng" dirty="0" smtClean="0"/>
          </a:p>
          <a:p>
            <a:endParaRPr lang="en-US" b="1" u="sng" dirty="0">
              <a:hlinkClick r:id="rId11"/>
            </a:endParaRPr>
          </a:p>
        </p:txBody>
      </p:sp>
      <p:sp>
        <p:nvSpPr>
          <p:cNvPr id="8" name="Rectangle 7"/>
          <p:cNvSpPr/>
          <p:nvPr/>
        </p:nvSpPr>
        <p:spPr>
          <a:xfrm>
            <a:off x="6096000" y="117693"/>
            <a:ext cx="6096000" cy="6740307"/>
          </a:xfrm>
          <a:prstGeom prst="rect">
            <a:avLst/>
          </a:prstGeom>
        </p:spPr>
        <p:txBody>
          <a:bodyPr>
            <a:spAutoFit/>
          </a:bodyPr>
          <a:lstStyle/>
          <a:p>
            <a:r>
              <a:rPr lang="en-US" b="1" u="sng" dirty="0" err="1" smtClean="0">
                <a:hlinkClick r:id="rId11"/>
              </a:rPr>
              <a:t>InSTEDD</a:t>
            </a:r>
            <a:r>
              <a:rPr lang="en-US" dirty="0" smtClean="0"/>
              <a:t> </a:t>
            </a:r>
          </a:p>
          <a:p>
            <a:endParaRPr lang="en-US" b="1" u="sng" dirty="0" smtClean="0">
              <a:hlinkClick r:id=""/>
            </a:endParaRPr>
          </a:p>
          <a:p>
            <a:r>
              <a:rPr lang="en-US" b="1" u="sng" dirty="0" smtClean="0">
                <a:hlinkClick r:id=""/>
              </a:rPr>
              <a:t>Integrated Public Alert &amp; Warning System (IPAWS) OPEN</a:t>
            </a:r>
            <a:r>
              <a:rPr lang="en-US" dirty="0" smtClean="0"/>
              <a:t> </a:t>
            </a:r>
          </a:p>
          <a:p>
            <a:endParaRPr lang="en-US" b="1" u="sng" dirty="0" smtClean="0">
              <a:hlinkClick r:id=""/>
            </a:endParaRPr>
          </a:p>
          <a:p>
            <a:r>
              <a:rPr lang="en-US" b="1" u="sng" dirty="0" smtClean="0">
                <a:hlinkClick r:id=""/>
              </a:rPr>
              <a:t>National EMS Information System (NEMSIS)</a:t>
            </a:r>
            <a:r>
              <a:rPr lang="en-US" dirty="0" smtClean="0"/>
              <a:t> </a:t>
            </a:r>
          </a:p>
          <a:p>
            <a:endParaRPr lang="en-US" dirty="0" smtClean="0"/>
          </a:p>
          <a:p>
            <a:r>
              <a:rPr lang="en-US" dirty="0" smtClean="0"/>
              <a:t> </a:t>
            </a:r>
            <a:r>
              <a:rPr lang="en-US" b="1" u="sng" dirty="0" smtClean="0">
                <a:hlinkClick r:id="rId12"/>
              </a:rPr>
              <a:t>Open ISES</a:t>
            </a:r>
            <a:r>
              <a:rPr lang="en-US" dirty="0" smtClean="0"/>
              <a:t> </a:t>
            </a:r>
          </a:p>
          <a:p>
            <a:endParaRPr lang="en-US" b="1" u="sng" dirty="0" smtClean="0">
              <a:hlinkClick r:id="rId13"/>
            </a:endParaRPr>
          </a:p>
          <a:p>
            <a:r>
              <a:rPr lang="en-US" b="1" u="sng" dirty="0" err="1" smtClean="0">
                <a:hlinkClick r:id="rId13"/>
              </a:rPr>
              <a:t>Ready.Gov</a:t>
            </a:r>
            <a:r>
              <a:rPr lang="en-US" dirty="0" smtClean="0"/>
              <a:t> </a:t>
            </a:r>
          </a:p>
          <a:p>
            <a:endParaRPr lang="en-US" b="1" u="sng" dirty="0" smtClean="0">
              <a:hlinkClick r:id=""/>
            </a:endParaRPr>
          </a:p>
          <a:p>
            <a:r>
              <a:rPr lang="en-US" b="1" u="sng" dirty="0" smtClean="0">
                <a:hlinkClick r:id=""/>
              </a:rPr>
              <a:t>Real-time Outbreak &amp; Disease Surveillance (RODS)</a:t>
            </a:r>
            <a:r>
              <a:rPr lang="en-US" dirty="0" smtClean="0"/>
              <a:t> </a:t>
            </a:r>
          </a:p>
          <a:p>
            <a:endParaRPr lang="en-US" dirty="0" smtClean="0"/>
          </a:p>
          <a:p>
            <a:r>
              <a:rPr lang="en-US" b="1" u="sng" dirty="0" err="1" smtClean="0">
                <a:hlinkClick r:id="rId14"/>
              </a:rPr>
              <a:t>Sahana</a:t>
            </a:r>
            <a:r>
              <a:rPr lang="en-US" b="1" u="sng" dirty="0" smtClean="0">
                <a:hlinkClick r:id="rId14"/>
              </a:rPr>
              <a:t> Foundation Projects</a:t>
            </a:r>
            <a:r>
              <a:rPr lang="en-US" dirty="0" smtClean="0"/>
              <a:t> </a:t>
            </a:r>
          </a:p>
          <a:p>
            <a:endParaRPr lang="en-US" b="1" u="sng" dirty="0" smtClean="0">
              <a:hlinkClick r:id=""/>
            </a:endParaRPr>
          </a:p>
          <a:p>
            <a:r>
              <a:rPr lang="en-US" b="1" u="sng" dirty="0" smtClean="0">
                <a:hlinkClick r:id=""/>
              </a:rPr>
              <a:t>Society for Public Health Education (SOPHE)</a:t>
            </a:r>
            <a:r>
              <a:rPr lang="en-US" dirty="0" smtClean="0"/>
              <a:t> </a:t>
            </a:r>
          </a:p>
          <a:p>
            <a:endParaRPr lang="en-US" b="1" u="sng" dirty="0" smtClean="0">
              <a:hlinkClick r:id="rId15"/>
            </a:endParaRPr>
          </a:p>
          <a:p>
            <a:r>
              <a:rPr lang="en-US" b="1" u="sng" dirty="0" err="1" smtClean="0">
                <a:hlinkClick r:id="rId15"/>
              </a:rPr>
              <a:t>TriSano</a:t>
            </a:r>
            <a:r>
              <a:rPr lang="en-US" dirty="0" smtClean="0"/>
              <a:t> </a:t>
            </a:r>
          </a:p>
          <a:p>
            <a:endParaRPr lang="en-US" dirty="0" smtClean="0"/>
          </a:p>
          <a:p>
            <a:r>
              <a:rPr lang="en-US" b="1" u="sng" dirty="0" err="1" smtClean="0">
                <a:hlinkClick r:id="rId16"/>
              </a:rPr>
              <a:t>Ushahidi</a:t>
            </a:r>
            <a:r>
              <a:rPr lang="en-US" dirty="0" smtClean="0"/>
              <a:t>  </a:t>
            </a:r>
          </a:p>
          <a:p>
            <a:endParaRPr lang="en-US" b="1" u="sng" dirty="0" smtClean="0">
              <a:hlinkClick r:id="rId17"/>
            </a:endParaRPr>
          </a:p>
          <a:p>
            <a:r>
              <a:rPr lang="en-US" b="1" u="sng" dirty="0" err="1" smtClean="0">
                <a:hlinkClick r:id="rId17"/>
              </a:rPr>
              <a:t>WebEMS</a:t>
            </a:r>
            <a:r>
              <a:rPr lang="en-US" dirty="0" smtClean="0"/>
              <a:t>  </a:t>
            </a:r>
          </a:p>
          <a:p>
            <a:endParaRPr lang="en-US" b="1" u="sng" dirty="0" smtClean="0">
              <a:hlinkClick r:id=""/>
            </a:endParaRPr>
          </a:p>
          <a:p>
            <a:r>
              <a:rPr lang="en-US" b="1" u="sng" dirty="0" smtClean="0">
                <a:hlinkClick r:id=""/>
              </a:rPr>
              <a:t>Wireless Information System for Emergency Responders (WISER)</a:t>
            </a:r>
            <a:r>
              <a:rPr lang="en-US" dirty="0" smtClean="0"/>
              <a:t> </a:t>
            </a:r>
            <a:endParaRPr lang="en-US" dirty="0"/>
          </a:p>
        </p:txBody>
      </p:sp>
    </p:spTree>
    <p:extLst>
      <p:ext uri="{BB962C8B-B14F-4D97-AF65-F5344CB8AC3E}">
        <p14:creationId xmlns:p14="http://schemas.microsoft.com/office/powerpoint/2010/main" val="42404632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allReady</a:t>
            </a:r>
            <a:r>
              <a:rPr lang="en-US" dirty="0" smtClean="0"/>
              <a: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81400" y="3548856"/>
            <a:ext cx="5029200" cy="904875"/>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7432" y="1455316"/>
            <a:ext cx="1847938" cy="35032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0687" y="2135353"/>
            <a:ext cx="2143125" cy="2143125"/>
          </a:xfrm>
          <a:prstGeom prst="rect">
            <a:avLst/>
          </a:prstGeom>
        </p:spPr>
      </p:pic>
      <p:sp>
        <p:nvSpPr>
          <p:cNvPr id="8" name="Left-Right Arrow 7"/>
          <p:cNvSpPr/>
          <p:nvPr/>
        </p:nvSpPr>
        <p:spPr>
          <a:xfrm>
            <a:off x="5197930" y="2759760"/>
            <a:ext cx="2035384" cy="811093"/>
          </a:xfrm>
          <a:prstGeom prst="lef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29385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motives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4845" y="1389962"/>
            <a:ext cx="2798619" cy="2098964"/>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1564" y="2438400"/>
            <a:ext cx="3857193" cy="385719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6950" y="3629890"/>
            <a:ext cx="4540994" cy="2665703"/>
          </a:xfrm>
          <a:prstGeom prst="rect">
            <a:avLst/>
          </a:prstGeom>
        </p:spPr>
      </p:pic>
      <p:sp>
        <p:nvSpPr>
          <p:cNvPr id="7" name="TextBox 6"/>
          <p:cNvSpPr txBox="1"/>
          <p:nvPr/>
        </p:nvSpPr>
        <p:spPr>
          <a:xfrm>
            <a:off x="4294908" y="1275189"/>
            <a:ext cx="7540337" cy="830997"/>
          </a:xfrm>
          <a:prstGeom prst="rect">
            <a:avLst/>
          </a:prstGeom>
          <a:noFill/>
        </p:spPr>
        <p:txBody>
          <a:bodyPr wrap="square" rtlCol="0">
            <a:spAutoFit/>
          </a:bodyPr>
          <a:lstStyle/>
          <a:p>
            <a:r>
              <a:rPr lang="en-US" sz="2400" dirty="0" smtClean="0"/>
              <a:t>In every disaster scenario, new logistics are made to cope with the situation (non-immediate process). </a:t>
            </a:r>
            <a:endParaRPr lang="en-US" sz="2400" dirty="0"/>
          </a:p>
        </p:txBody>
      </p:sp>
      <p:sp>
        <p:nvSpPr>
          <p:cNvPr id="8" name="TextBox 7"/>
          <p:cNvSpPr txBox="1"/>
          <p:nvPr/>
        </p:nvSpPr>
        <p:spPr>
          <a:xfrm>
            <a:off x="3865417" y="2037041"/>
            <a:ext cx="3796147" cy="830997"/>
          </a:xfrm>
          <a:prstGeom prst="rect">
            <a:avLst/>
          </a:prstGeom>
          <a:noFill/>
        </p:spPr>
        <p:txBody>
          <a:bodyPr wrap="square" rtlCol="0">
            <a:spAutoFit/>
          </a:bodyPr>
          <a:lstStyle/>
          <a:p>
            <a:r>
              <a:rPr lang="en-US" sz="2400" dirty="0" smtClean="0"/>
              <a:t>Valuable (life-saving critical) time is wasted in this process</a:t>
            </a:r>
            <a:endParaRPr lang="en-US" sz="2400" dirty="0"/>
          </a:p>
        </p:txBody>
      </p:sp>
    </p:spTree>
    <p:extLst>
      <p:ext uri="{BB962C8B-B14F-4D97-AF65-F5344CB8AC3E}">
        <p14:creationId xmlns:p14="http://schemas.microsoft.com/office/powerpoint/2010/main" val="11826029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0456" y="1825625"/>
            <a:ext cx="5651088" cy="4351338"/>
          </a:xfrm>
          <a:prstGeom prst="rect">
            <a:avLst/>
          </a:prstGeom>
        </p:spPr>
      </p:pic>
      <p:sp>
        <p:nvSpPr>
          <p:cNvPr id="5" name="TextBox 4"/>
          <p:cNvSpPr txBox="1"/>
          <p:nvPr/>
        </p:nvSpPr>
        <p:spPr>
          <a:xfrm>
            <a:off x="838200" y="2501081"/>
            <a:ext cx="4087091" cy="2308324"/>
          </a:xfrm>
          <a:prstGeom prst="rect">
            <a:avLst/>
          </a:prstGeom>
          <a:noFill/>
        </p:spPr>
        <p:txBody>
          <a:bodyPr wrap="square" rtlCol="0">
            <a:spAutoFit/>
          </a:bodyPr>
          <a:lstStyle/>
          <a:p>
            <a:r>
              <a:rPr lang="en-US" sz="2400" dirty="0" smtClean="0"/>
              <a:t>A pre-made infrastructure of information and logistics, ready to be used at the time of need. Collaboration is established with emergency services prior to the incident.</a:t>
            </a:r>
            <a:endParaRPr lang="en-US" sz="2400" dirty="0"/>
          </a:p>
        </p:txBody>
      </p:sp>
      <p:sp>
        <p:nvSpPr>
          <p:cNvPr id="6" name="TextBox 5"/>
          <p:cNvSpPr txBox="1"/>
          <p:nvPr/>
        </p:nvSpPr>
        <p:spPr>
          <a:xfrm>
            <a:off x="838200" y="1690688"/>
            <a:ext cx="3442855" cy="523220"/>
          </a:xfrm>
          <a:prstGeom prst="rect">
            <a:avLst/>
          </a:prstGeom>
          <a:noFill/>
        </p:spPr>
        <p:txBody>
          <a:bodyPr wrap="square" rtlCol="0">
            <a:spAutoFit/>
          </a:bodyPr>
          <a:lstStyle/>
          <a:p>
            <a:r>
              <a:rPr lang="en-US" sz="2800" dirty="0" smtClean="0"/>
              <a:t>Save valuable time:</a:t>
            </a:r>
            <a:endParaRPr lang="en-US" sz="2800" dirty="0"/>
          </a:p>
        </p:txBody>
      </p:sp>
    </p:spTree>
    <p:extLst>
      <p:ext uri="{BB962C8B-B14F-4D97-AF65-F5344CB8AC3E}">
        <p14:creationId xmlns:p14="http://schemas.microsoft.com/office/powerpoint/2010/main" val="3904591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a:t>
            </a:r>
            <a:endParaRPr lang="en-US" dirty="0"/>
          </a:p>
        </p:txBody>
      </p:sp>
      <p:sp>
        <p:nvSpPr>
          <p:cNvPr id="3" name="Content Placeholder 2"/>
          <p:cNvSpPr>
            <a:spLocks noGrp="1"/>
          </p:cNvSpPr>
          <p:nvPr>
            <p:ph idx="1"/>
          </p:nvPr>
        </p:nvSpPr>
        <p:spPr/>
        <p:txBody>
          <a:bodyPr>
            <a:normAutofit/>
          </a:bodyPr>
          <a:lstStyle/>
          <a:p>
            <a:r>
              <a:rPr lang="en-US" dirty="0" smtClean="0"/>
              <a:t>Team</a:t>
            </a:r>
          </a:p>
          <a:p>
            <a:endParaRPr lang="en-US" dirty="0"/>
          </a:p>
          <a:p>
            <a:endParaRPr lang="en-US" dirty="0" smtClean="0"/>
          </a:p>
          <a:p>
            <a:r>
              <a:rPr lang="en-US" dirty="0" smtClean="0"/>
              <a:t>Backing</a:t>
            </a:r>
          </a:p>
          <a:p>
            <a:endParaRPr lang="en-US" dirty="0"/>
          </a:p>
          <a:p>
            <a:endParaRPr lang="en-US" dirty="0" smtClean="0"/>
          </a:p>
          <a:p>
            <a:r>
              <a:rPr lang="en-US" dirty="0" smtClean="0"/>
              <a:t>Contributing</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0362" y="1825624"/>
            <a:ext cx="914400" cy="9144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975" y="1825624"/>
            <a:ext cx="914400" cy="9144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750" y="1846406"/>
            <a:ext cx="914400" cy="914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4750" y="3139281"/>
            <a:ext cx="4762500" cy="172402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4750" y="4994522"/>
            <a:ext cx="2644486" cy="1486201"/>
          </a:xfrm>
          <a:prstGeom prst="rect">
            <a:avLst/>
          </a:prstGeom>
        </p:spPr>
      </p:pic>
    </p:spTree>
    <p:extLst>
      <p:ext uri="{BB962C8B-B14F-4D97-AF65-F5344CB8AC3E}">
        <p14:creationId xmlns:p14="http://schemas.microsoft.com/office/powerpoint/2010/main" val="42191692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77648" y="1382753"/>
            <a:ext cx="3536609" cy="1842221"/>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3814" y="3598428"/>
            <a:ext cx="3071759" cy="204783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5900" y="1441831"/>
            <a:ext cx="2031999" cy="203199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0301" y="1547470"/>
            <a:ext cx="1929501" cy="1929501"/>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124" y="3333752"/>
            <a:ext cx="3785549" cy="2433567"/>
          </a:xfrm>
          <a:prstGeom prst="rect">
            <a:avLst/>
          </a:prstGeom>
        </p:spPr>
      </p:pic>
      <p:sp>
        <p:nvSpPr>
          <p:cNvPr id="9" name="TextBox 8"/>
          <p:cNvSpPr txBox="1"/>
          <p:nvPr/>
        </p:nvSpPr>
        <p:spPr>
          <a:xfrm>
            <a:off x="346952" y="5964382"/>
            <a:ext cx="3629891" cy="369332"/>
          </a:xfrm>
          <a:prstGeom prst="rect">
            <a:avLst/>
          </a:prstGeom>
          <a:noFill/>
        </p:spPr>
        <p:txBody>
          <a:bodyPr wrap="square" rtlCol="0">
            <a:spAutoFit/>
          </a:bodyPr>
          <a:lstStyle/>
          <a:p>
            <a:pPr algn="ctr"/>
            <a:r>
              <a:rPr lang="en-US" dirty="0" smtClean="0"/>
              <a:t>Platforms</a:t>
            </a:r>
            <a:endParaRPr lang="en-US" dirty="0"/>
          </a:p>
        </p:txBody>
      </p:sp>
      <p:sp>
        <p:nvSpPr>
          <p:cNvPr id="10" name="TextBox 9"/>
          <p:cNvSpPr txBox="1"/>
          <p:nvPr/>
        </p:nvSpPr>
        <p:spPr>
          <a:xfrm>
            <a:off x="3968964" y="5964382"/>
            <a:ext cx="3629891" cy="369332"/>
          </a:xfrm>
          <a:prstGeom prst="rect">
            <a:avLst/>
          </a:prstGeom>
          <a:noFill/>
        </p:spPr>
        <p:txBody>
          <a:bodyPr wrap="square" rtlCol="0">
            <a:spAutoFit/>
          </a:bodyPr>
          <a:lstStyle/>
          <a:p>
            <a:pPr algn="ctr"/>
            <a:r>
              <a:rPr lang="en-US" dirty="0" smtClean="0"/>
              <a:t>Tools</a:t>
            </a:r>
            <a:endParaRPr lang="en-US" dirty="0"/>
          </a:p>
        </p:txBody>
      </p:sp>
      <p:sp>
        <p:nvSpPr>
          <p:cNvPr id="11" name="TextBox 10"/>
          <p:cNvSpPr txBox="1"/>
          <p:nvPr/>
        </p:nvSpPr>
        <p:spPr>
          <a:xfrm>
            <a:off x="7400109" y="5964382"/>
            <a:ext cx="3629891" cy="369332"/>
          </a:xfrm>
          <a:prstGeom prst="rect">
            <a:avLst/>
          </a:prstGeom>
          <a:noFill/>
        </p:spPr>
        <p:txBody>
          <a:bodyPr wrap="square" rtlCol="0">
            <a:spAutoFit/>
          </a:bodyPr>
          <a:lstStyle/>
          <a:p>
            <a:pPr algn="ctr"/>
            <a:r>
              <a:rPr lang="en-US" dirty="0" smtClean="0"/>
              <a:t>In accordance with</a:t>
            </a:r>
            <a:endParaRPr lang="en-US" dirty="0"/>
          </a:p>
        </p:txBody>
      </p:sp>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76790" y="4062344"/>
            <a:ext cx="2676525" cy="1704975"/>
          </a:xfrm>
          <a:prstGeom prst="rect">
            <a:avLst/>
          </a:prstGeom>
        </p:spPr>
      </p:pic>
      <p:sp>
        <p:nvSpPr>
          <p:cNvPr id="14" name="Rectangle 13"/>
          <p:cNvSpPr/>
          <p:nvPr/>
        </p:nvSpPr>
        <p:spPr>
          <a:xfrm>
            <a:off x="4170807" y="1382753"/>
            <a:ext cx="3040484" cy="5121956"/>
          </a:xfrm>
          <a:prstGeom prst="rect">
            <a:avLst/>
          </a:prstGeom>
          <a:noFill/>
          <a:ln>
            <a:solidFill>
              <a:schemeClr val="accent1">
                <a:shade val="50000"/>
              </a:schemeClr>
            </a:solidFill>
          </a:ln>
          <a:effectLst>
            <a:glow rad="127000">
              <a:schemeClr val="accent1">
                <a:lumMod val="60000"/>
                <a:lumOff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84564" y="1382753"/>
            <a:ext cx="3040484" cy="5121956"/>
          </a:xfrm>
          <a:prstGeom prst="rect">
            <a:avLst/>
          </a:prstGeom>
          <a:noFill/>
          <a:ln>
            <a:solidFill>
              <a:schemeClr val="accent1">
                <a:shade val="50000"/>
              </a:schemeClr>
            </a:solidFill>
          </a:ln>
          <a:effectLst>
            <a:glow rad="127000">
              <a:schemeClr val="accent1">
                <a:lumMod val="60000"/>
                <a:lumOff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37716" y="1382753"/>
            <a:ext cx="3040484" cy="5121956"/>
          </a:xfrm>
          <a:prstGeom prst="rect">
            <a:avLst/>
          </a:prstGeom>
          <a:noFill/>
          <a:ln>
            <a:solidFill>
              <a:schemeClr val="accent1">
                <a:shade val="50000"/>
              </a:schemeClr>
            </a:solidFill>
          </a:ln>
          <a:effectLst>
            <a:glow rad="127000">
              <a:schemeClr val="accent1">
                <a:lumMod val="60000"/>
                <a:lumOff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4325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Feasibility</a:t>
            </a:r>
            <a:endParaRPr lang="en-US" dirty="0"/>
          </a:p>
        </p:txBody>
      </p:sp>
      <p:sp>
        <p:nvSpPr>
          <p:cNvPr id="3" name="Content Placeholder 2"/>
          <p:cNvSpPr>
            <a:spLocks noGrp="1"/>
          </p:cNvSpPr>
          <p:nvPr>
            <p:ph idx="1"/>
          </p:nvPr>
        </p:nvSpPr>
        <p:spPr>
          <a:xfrm>
            <a:off x="838199" y="1825624"/>
            <a:ext cx="9594273" cy="1797359"/>
          </a:xfrm>
        </p:spPr>
        <p:txBody>
          <a:bodyPr>
            <a:normAutofit/>
          </a:bodyPr>
          <a:lstStyle/>
          <a:p>
            <a:r>
              <a:rPr lang="en-US" dirty="0" smtClean="0"/>
              <a:t>Current Milestone is version 1.0, due July 3, 2017 (46% complete as of mid-June)</a:t>
            </a:r>
          </a:p>
          <a:p>
            <a:r>
              <a:rPr lang="en-US" dirty="0" smtClean="0"/>
              <a:t>Far from complete and ready for demonstration.</a:t>
            </a:r>
            <a:endParaRPr lang="en-US" dirty="0"/>
          </a:p>
        </p:txBody>
      </p:sp>
      <p:sp>
        <p:nvSpPr>
          <p:cNvPr id="9" name="TextBox 8"/>
          <p:cNvSpPr txBox="1"/>
          <p:nvPr/>
        </p:nvSpPr>
        <p:spPr>
          <a:xfrm>
            <a:off x="1617518" y="3352819"/>
            <a:ext cx="10574482" cy="2062103"/>
          </a:xfrm>
          <a:prstGeom prst="rect">
            <a:avLst/>
          </a:prstGeom>
          <a:noFill/>
        </p:spPr>
        <p:txBody>
          <a:bodyPr wrap="square" rtlCol="0">
            <a:spAutoFit/>
          </a:bodyPr>
          <a:lstStyle/>
          <a:p>
            <a:r>
              <a:rPr lang="en-US" sz="3200" dirty="0" smtClean="0"/>
              <a:t>“After </a:t>
            </a:r>
            <a:r>
              <a:rPr lang="en-US" sz="3200" dirty="0"/>
              <a:t>v1.5, we will fix issues identified in testing as well as focus on mobile support &amp; apps for </a:t>
            </a:r>
            <a:r>
              <a:rPr lang="en-US" sz="3200" dirty="0" err="1"/>
              <a:t>allReady</a:t>
            </a:r>
            <a:r>
              <a:rPr lang="en-US" sz="3200" dirty="0"/>
              <a:t>. This milestone is currently be built and issues are being collected so it may be sparse for now</a:t>
            </a:r>
            <a:r>
              <a:rPr lang="en-US" sz="3200" dirty="0" smtClean="0"/>
              <a:t>.”</a:t>
            </a:r>
            <a:endParaRPr lang="en-US" sz="3200" dirty="0"/>
          </a:p>
        </p:txBody>
      </p:sp>
      <p:sp>
        <p:nvSpPr>
          <p:cNvPr id="10" name="TextBox 9"/>
          <p:cNvSpPr txBox="1"/>
          <p:nvPr/>
        </p:nvSpPr>
        <p:spPr>
          <a:xfrm>
            <a:off x="838200" y="5585017"/>
            <a:ext cx="3013364" cy="523220"/>
          </a:xfrm>
          <a:prstGeom prst="rect">
            <a:avLst/>
          </a:prstGeom>
          <a:noFill/>
        </p:spPr>
        <p:txBody>
          <a:bodyPr wrap="square" rtlCol="0">
            <a:spAutoFit/>
          </a:bodyPr>
          <a:lstStyle/>
          <a:p>
            <a:r>
              <a:rPr lang="en-US" sz="2800" dirty="0" smtClean="0">
                <a:hlinkClick r:id="rId3"/>
              </a:rPr>
              <a:t>Milestones page</a:t>
            </a:r>
            <a:endParaRPr lang="en-US" sz="2800" dirty="0"/>
          </a:p>
        </p:txBody>
      </p:sp>
    </p:spTree>
    <p:extLst>
      <p:ext uri="{BB962C8B-B14F-4D97-AF65-F5344CB8AC3E}">
        <p14:creationId xmlns:p14="http://schemas.microsoft.com/office/powerpoint/2010/main" val="30650059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45</TotalTime>
  <Words>1590</Words>
  <Application>Microsoft Office PowerPoint</Application>
  <PresentationFormat>Widescreen</PresentationFormat>
  <Paragraphs>230</Paragraphs>
  <Slides>31</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Times New Roman</vt:lpstr>
      <vt:lpstr>Office Theme</vt:lpstr>
      <vt:lpstr>PowerPoint Presentation</vt:lpstr>
      <vt:lpstr>Making the world a better place?</vt:lpstr>
      <vt:lpstr>Introduction</vt:lpstr>
      <vt:lpstr>What is allReady?</vt:lpstr>
      <vt:lpstr>The motives</vt:lpstr>
      <vt:lpstr>Solution</vt:lpstr>
      <vt:lpstr>Who?</vt:lpstr>
      <vt:lpstr>Means</vt:lpstr>
      <vt:lpstr>Feasibility</vt:lpstr>
      <vt:lpstr>Feasibility</vt:lpstr>
      <vt:lpstr>Model</vt:lpstr>
      <vt:lpstr>Documentation</vt:lpstr>
      <vt:lpstr>Design</vt:lpstr>
      <vt:lpstr>Features</vt:lpstr>
      <vt:lpstr>Features analysis</vt:lpstr>
      <vt:lpstr>Context Diagram</vt:lpstr>
      <vt:lpstr>Stakeholders</vt:lpstr>
      <vt:lpstr>Stakeholders</vt:lpstr>
      <vt:lpstr>Stakeholders</vt:lpstr>
      <vt:lpstr>Challenges for allReady</vt:lpstr>
      <vt:lpstr>Challenges for allReady</vt:lpstr>
      <vt:lpstr>Active</vt:lpstr>
      <vt:lpstr>Active</vt:lpstr>
      <vt:lpstr>Active </vt:lpstr>
      <vt:lpstr>Active</vt:lpstr>
      <vt:lpstr>Architecture - This a place holder ###</vt:lpstr>
      <vt:lpstr>Changeability</vt:lpstr>
      <vt:lpstr>Evolution required Qualities</vt:lpstr>
      <vt:lpstr>Availability and Resilience</vt:lpstr>
      <vt:lpstr>Summary</vt:lpstr>
      <vt:lpstr>Alternatives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 Turner</dc:creator>
  <cp:lastModifiedBy>Phillip</cp:lastModifiedBy>
  <cp:revision>9</cp:revision>
  <dcterms:created xsi:type="dcterms:W3CDTF">2017-06-18T18:04:10Z</dcterms:created>
  <dcterms:modified xsi:type="dcterms:W3CDTF">2017-06-19T17:23:49Z</dcterms:modified>
</cp:coreProperties>
</file>